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4"/>
  </p:notesMasterIdLst>
  <p:sldIdLst>
    <p:sldId id="256" r:id="rId2"/>
    <p:sldId id="303" r:id="rId3"/>
    <p:sldId id="305" r:id="rId4"/>
    <p:sldId id="257" r:id="rId5"/>
    <p:sldId id="258" r:id="rId6"/>
    <p:sldId id="259" r:id="rId7"/>
    <p:sldId id="260" r:id="rId8"/>
    <p:sldId id="261" r:id="rId9"/>
    <p:sldId id="262" r:id="rId10"/>
    <p:sldId id="263" r:id="rId11"/>
    <p:sldId id="264" r:id="rId12"/>
    <p:sldId id="265" r:id="rId13"/>
    <p:sldId id="267" r:id="rId14"/>
    <p:sldId id="266" r:id="rId15"/>
    <p:sldId id="269" r:id="rId16"/>
    <p:sldId id="270" r:id="rId17"/>
    <p:sldId id="271" r:id="rId18"/>
    <p:sldId id="274" r:id="rId19"/>
    <p:sldId id="272" r:id="rId20"/>
    <p:sldId id="268" r:id="rId21"/>
    <p:sldId id="273" r:id="rId22"/>
    <p:sldId id="275" r:id="rId23"/>
    <p:sldId id="276" r:id="rId24"/>
    <p:sldId id="278" r:id="rId25"/>
    <p:sldId id="279" r:id="rId26"/>
    <p:sldId id="280" r:id="rId27"/>
    <p:sldId id="387" r:id="rId28"/>
    <p:sldId id="388" r:id="rId29"/>
    <p:sldId id="320" r:id="rId30"/>
    <p:sldId id="389" r:id="rId31"/>
    <p:sldId id="433" r:id="rId32"/>
    <p:sldId id="431" r:id="rId33"/>
    <p:sldId id="322" r:id="rId34"/>
    <p:sldId id="323" r:id="rId35"/>
    <p:sldId id="727" r:id="rId36"/>
    <p:sldId id="337" r:id="rId37"/>
    <p:sldId id="438" r:id="rId38"/>
    <p:sldId id="439" r:id="rId39"/>
    <p:sldId id="342" r:id="rId40"/>
    <p:sldId id="390" r:id="rId41"/>
    <p:sldId id="440" r:id="rId42"/>
    <p:sldId id="441" r:id="rId43"/>
    <p:sldId id="443" r:id="rId44"/>
    <p:sldId id="725" r:id="rId45"/>
    <p:sldId id="446" r:id="rId46"/>
    <p:sldId id="409" r:id="rId47"/>
    <p:sldId id="448" r:id="rId48"/>
    <p:sldId id="450" r:id="rId49"/>
    <p:sldId id="444" r:id="rId50"/>
    <p:sldId id="405" r:id="rId51"/>
    <p:sldId id="451" r:id="rId52"/>
    <p:sldId id="447" r:id="rId53"/>
    <p:sldId id="406" r:id="rId54"/>
    <p:sldId id="494" r:id="rId55"/>
    <p:sldId id="449" r:id="rId56"/>
    <p:sldId id="408" r:id="rId57"/>
    <p:sldId id="495" r:id="rId58"/>
    <p:sldId id="412" r:id="rId59"/>
    <p:sldId id="413" r:id="rId60"/>
    <p:sldId id="414" r:id="rId61"/>
    <p:sldId id="415" r:id="rId62"/>
    <p:sldId id="416" r:id="rId63"/>
    <p:sldId id="538" r:id="rId64"/>
    <p:sldId id="420" r:id="rId65"/>
    <p:sldId id="421" r:id="rId66"/>
    <p:sldId id="293" r:id="rId67"/>
    <p:sldId id="726" r:id="rId68"/>
    <p:sldId id="422" r:id="rId69"/>
    <p:sldId id="295" r:id="rId70"/>
    <p:sldId id="423" r:id="rId71"/>
    <p:sldId id="424" r:id="rId72"/>
    <p:sldId id="539" r:id="rId73"/>
    <p:sldId id="347" r:id="rId74"/>
    <p:sldId id="348" r:id="rId75"/>
    <p:sldId id="349" r:id="rId76"/>
    <p:sldId id="350" r:id="rId77"/>
    <p:sldId id="351" r:id="rId78"/>
    <p:sldId id="453" r:id="rId79"/>
    <p:sldId id="344" r:id="rId80"/>
    <p:sldId id="352" r:id="rId81"/>
    <p:sldId id="353" r:id="rId82"/>
    <p:sldId id="360" r:id="rId83"/>
    <p:sldId id="361" r:id="rId84"/>
    <p:sldId id="346" r:id="rId85"/>
    <p:sldId id="362" r:id="rId86"/>
    <p:sldId id="363" r:id="rId87"/>
    <p:sldId id="364" r:id="rId88"/>
    <p:sldId id="365" r:id="rId89"/>
    <p:sldId id="367" r:id="rId90"/>
    <p:sldId id="366" r:id="rId91"/>
    <p:sldId id="373" r:id="rId92"/>
    <p:sldId id="369" r:id="rId93"/>
    <p:sldId id="370" r:id="rId94"/>
    <p:sldId id="371" r:id="rId95"/>
    <p:sldId id="372" r:id="rId96"/>
    <p:sldId id="374" r:id="rId97"/>
    <p:sldId id="375" r:id="rId98"/>
    <p:sldId id="377" r:id="rId99"/>
    <p:sldId id="376" r:id="rId100"/>
    <p:sldId id="378" r:id="rId101"/>
    <p:sldId id="379" r:id="rId102"/>
    <p:sldId id="464" r:id="rId103"/>
    <p:sldId id="465" r:id="rId104"/>
    <p:sldId id="466" r:id="rId105"/>
    <p:sldId id="468" r:id="rId106"/>
    <p:sldId id="470" r:id="rId107"/>
    <p:sldId id="469" r:id="rId108"/>
    <p:sldId id="471" r:id="rId109"/>
    <p:sldId id="480" r:id="rId110"/>
    <p:sldId id="473" r:id="rId111"/>
    <p:sldId id="474" r:id="rId112"/>
    <p:sldId id="475" r:id="rId113"/>
    <p:sldId id="476" r:id="rId114"/>
    <p:sldId id="477" r:id="rId115"/>
    <p:sldId id="478" r:id="rId116"/>
    <p:sldId id="479" r:id="rId117"/>
    <p:sldId id="481" r:id="rId118"/>
    <p:sldId id="534" r:id="rId119"/>
    <p:sldId id="535" r:id="rId120"/>
    <p:sldId id="395" r:id="rId121"/>
    <p:sldId id="396" r:id="rId122"/>
    <p:sldId id="537" r:id="rId123"/>
  </p:sldIdLst>
  <p:sldSz cx="9144000" cy="5143500" type="screen16x9"/>
  <p:notesSz cx="6858000" cy="9144000"/>
  <p:embeddedFontLst>
    <p:embeddedFont>
      <p:font typeface="Calibri" panose="020F0502020204030204" pitchFamily="34" charset="0"/>
      <p:regular r:id="rId125"/>
      <p:bold r:id="rId126"/>
      <p:italic r:id="rId127"/>
      <p:boldItalic r:id="rId128"/>
    </p:embeddedFont>
    <p:embeddedFont>
      <p:font typeface="Consolas" panose="020B0609020204030204" pitchFamily="49" charset="0"/>
      <p:regular r:id="rId129"/>
      <p:bold r:id="rId130"/>
      <p:italic r:id="rId131"/>
      <p:boldItalic r:id="rId132"/>
    </p:embeddedFont>
    <p:embeddedFont>
      <p:font typeface="Dosis" panose="02010703020202060003" pitchFamily="2" charset="0"/>
      <p:regular r:id="rId133"/>
      <p:bold r:id="rId134"/>
    </p:embeddedFont>
    <p:embeddedFont>
      <p:font typeface="Petrona" panose="020B0604020202020204" charset="0"/>
      <p:regular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86957" autoAdjust="0"/>
  </p:normalViewPr>
  <p:slideViewPr>
    <p:cSldViewPr snapToGrid="0">
      <p:cViewPr varScale="1">
        <p:scale>
          <a:sx n="126" d="100"/>
          <a:sy n="126" d="100"/>
        </p:scale>
        <p:origin x="12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9.fntdata"/><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0.fntdata"/><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font" Target="fonts/font5.fntdata"/><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6.fntdata"/><Relationship Id="rId13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7.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https://www.cs.ubbcluj.ro/~gabis/ml/ml-books/McGrawHill%20-%20Machine%20Learning%20-Tom%20Mitchell.pdf</a:t>
            </a:r>
          </a:p>
        </p:txBody>
      </p:sp>
    </p:spTree>
    <p:extLst>
      <p:ext uri="{BB962C8B-B14F-4D97-AF65-F5344CB8AC3E}">
        <p14:creationId xmlns:p14="http://schemas.microsoft.com/office/powerpoint/2010/main" val="3550396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https://www.popsci.com/sites/popsci.com/files/styles/1000_1x_/public/import/2013/images/2013/01/redditpage.png?itok=QYzbZlH7</a:t>
            </a:r>
          </a:p>
        </p:txBody>
      </p:sp>
    </p:spTree>
    <p:extLst>
      <p:ext uri="{BB962C8B-B14F-4D97-AF65-F5344CB8AC3E}">
        <p14:creationId xmlns:p14="http://schemas.microsoft.com/office/powerpoint/2010/main" val="377723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https://www.popsci.com/sites/popsci.com/files/styles/1000_1x_/public/import/2013/images/2013/01/redditpage.png?itok=QYzbZlH7</a:t>
            </a:r>
          </a:p>
          <a:p>
            <a:r>
              <a:rPr lang="en-US" dirty="0"/>
              <a:t>https://c.o0bg.com/rf/image_960w/Boston/2011-2020/2015/06/02/BostonGlobe.com/Magazine/Images/shutterstock_15484942-1837.jpg</a:t>
            </a:r>
          </a:p>
          <a:p>
            <a:endParaRPr lang="en-US" dirty="0"/>
          </a:p>
        </p:txBody>
      </p:sp>
    </p:spTree>
    <p:extLst>
      <p:ext uri="{BB962C8B-B14F-4D97-AF65-F5344CB8AC3E}">
        <p14:creationId xmlns:p14="http://schemas.microsoft.com/office/powerpoint/2010/main" val="253115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https://www.popsci.com/sites/popsci.com/files/styles/1000_1x_/public/import/2013/images/2013/01/redditpage.png?itok=QYzbZlH7</a:t>
            </a:r>
          </a:p>
          <a:p>
            <a:r>
              <a:rPr lang="en-US" dirty="0"/>
              <a:t>https://c.o0bg.com/rf/image_960w/Boston/2011-2020/2015/06/02/BostonGlobe.com/Magazine/Images/shutterstock_15484942-1837.jpg</a:t>
            </a:r>
          </a:p>
          <a:p>
            <a:r>
              <a:rPr lang="en-US" dirty="0"/>
              <a:t>http://gimmeinfo.com/wp-content/uploads/2016/02/pets-cat-dog-2-1100x866.jpg</a:t>
            </a:r>
          </a:p>
          <a:p>
            <a:endParaRPr lang="en-US" dirty="0"/>
          </a:p>
        </p:txBody>
      </p:sp>
    </p:spTree>
    <p:extLst>
      <p:ext uri="{BB962C8B-B14F-4D97-AF65-F5344CB8AC3E}">
        <p14:creationId xmlns:p14="http://schemas.microsoft.com/office/powerpoint/2010/main" val="2347742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https://www.popsci.com/sites/popsci.com/files/styles/1000_1x_/public/import/2013/images/2013/01/redditpage.png?itok=QYzbZlH7</a:t>
            </a:r>
          </a:p>
          <a:p>
            <a:r>
              <a:rPr lang="en-US" dirty="0"/>
              <a:t>https://c.o0bg.com/rf/image_960w/Boston/2011-2020/2015/06/02/BostonGlobe.com/Magazine/Images/shutterstock_15484942-1837.jpg</a:t>
            </a:r>
          </a:p>
          <a:p>
            <a:r>
              <a:rPr lang="en-US" dirty="0"/>
              <a:t>http://gimmeinfo.com/wp-content/uploads/2016/02/pets-cat-dog-2-1100x866.jpg</a:t>
            </a:r>
          </a:p>
          <a:p>
            <a:r>
              <a:rPr lang="en-US" dirty="0"/>
              <a:t>https://upload.wikimedia.org/wikipedia/commons/thumb/d/d2/Border_collie_weave_poles.jpg/220px-Border_collie_weave_poles.jpg</a:t>
            </a:r>
          </a:p>
        </p:txBody>
      </p:sp>
    </p:spTree>
    <p:extLst>
      <p:ext uri="{BB962C8B-B14F-4D97-AF65-F5344CB8AC3E}">
        <p14:creationId xmlns:p14="http://schemas.microsoft.com/office/powerpoint/2010/main" val="338292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https://www.popsci.com/sites/popsci.com/files/styles/1000_1x_/public/import/2013/images/2013/01/redditpage.png?itok=QYzbZlH7</a:t>
            </a:r>
          </a:p>
          <a:p>
            <a:r>
              <a:rPr lang="en-US" dirty="0"/>
              <a:t>https://c.o0bg.com/rf/image_960w/Boston/2011-2020/2015/06/02/BostonGlobe.com/Magazine/Images/shutterstock_15484942-1837.jpg</a:t>
            </a:r>
          </a:p>
          <a:p>
            <a:r>
              <a:rPr lang="en-US" dirty="0"/>
              <a:t>http://gimmeinfo.com/wp-content/uploads/2016/02/pets-cat-dog-2-1100x866.jpg</a:t>
            </a:r>
          </a:p>
          <a:p>
            <a:r>
              <a:rPr lang="en-US" dirty="0"/>
              <a:t>https://upload.wikimedia.org/wikipedia/commons/thumb/d/d2/Border_collie_weave_poles.jpg/220px-Border_collie_weave_poles.jpg</a:t>
            </a:r>
          </a:p>
          <a:p>
            <a:r>
              <a:rPr lang="en-US" dirty="0"/>
              <a:t>https://d38kx05og7618t.cloudfront.net/uploads/sites/4/2016/01/iStock_000024526236_Medium.jpg</a:t>
            </a:r>
          </a:p>
        </p:txBody>
      </p:sp>
    </p:spTree>
    <p:extLst>
      <p:ext uri="{BB962C8B-B14F-4D97-AF65-F5344CB8AC3E}">
        <p14:creationId xmlns:p14="http://schemas.microsoft.com/office/powerpoint/2010/main" val="265182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https://www.cs.ubbcluj.ro/~gabis/ml/ml-books/McGrawHill%20-%20Machine%20Learning%20-Tom%20Mitchell.pdf</a:t>
            </a:r>
          </a:p>
        </p:txBody>
      </p:sp>
    </p:spTree>
    <p:extLst>
      <p:ext uri="{BB962C8B-B14F-4D97-AF65-F5344CB8AC3E}">
        <p14:creationId xmlns:p14="http://schemas.microsoft.com/office/powerpoint/2010/main" val="3936586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https://mk0ehealthelets5xdjo.kinstacdn.com/wp-content/uploads/2017/12/MRI-scan-brain-tumour-300x249.jpg</a:t>
            </a:r>
          </a:p>
        </p:txBody>
      </p:sp>
    </p:spTree>
    <p:extLst>
      <p:ext uri="{BB962C8B-B14F-4D97-AF65-F5344CB8AC3E}">
        <p14:creationId xmlns:p14="http://schemas.microsoft.com/office/powerpoint/2010/main" val="1043226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https://www.cs.ubc.ca/~schmidtm/Software/matLearn/multiclass/demos/html/demo_multiclass_KNN_01.png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6767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https://www.scienceabc.com/wp-content/uploads/2016/05/Fotolia_23299310_Subscription_Monthly_M.jpg</a:t>
            </a:r>
          </a:p>
        </p:txBody>
      </p:sp>
    </p:spTree>
    <p:extLst>
      <p:ext uri="{BB962C8B-B14F-4D97-AF65-F5344CB8AC3E}">
        <p14:creationId xmlns:p14="http://schemas.microsoft.com/office/powerpoint/2010/main" val="18742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d6eb089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d6eb089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https://www.applicoinc.com/wp-content/uploads/2014/12/chicken-and-egg.jpg</a:t>
            </a:r>
          </a:p>
          <a:p>
            <a:r>
              <a:rPr lang="en-US" dirty="0"/>
              <a:t>https://cdn0.wideopenspaces.com/wp-content/uploads/2014/11/ftd-nimrodlion.jpg</a:t>
            </a:r>
          </a:p>
          <a:p>
            <a:r>
              <a:rPr lang="en-US" dirty="0"/>
              <a:t>https://cdn-images-1.medium.com/max/2600/1*9Z6W_yHevsq2jQZE9VK5rw.jpeg</a:t>
            </a:r>
          </a:p>
          <a:p>
            <a:r>
              <a:rPr lang="en-US" dirty="0"/>
              <a:t>https://i.redd.it/jc713jekk9901.jpg</a:t>
            </a:r>
          </a:p>
          <a:p>
            <a:endParaRPr lang="en-US" dirty="0"/>
          </a:p>
        </p:txBody>
      </p:sp>
      <p:sp>
        <p:nvSpPr>
          <p:cNvPr id="4" name="Slide Number Placeholder 3"/>
          <p:cNvSpPr>
            <a:spLocks noGrp="1"/>
          </p:cNvSpPr>
          <p:nvPr>
            <p:ph type="sldNum" sz="quarter" idx="5"/>
          </p:nvPr>
        </p:nvSpPr>
        <p:spPr/>
        <p:txBody>
          <a:bodyPr/>
          <a:lstStyle/>
          <a:p>
            <a:fld id="{B3C5771E-ACE4-4E07-8E0C-1453AA86529F}" type="slidenum">
              <a:rPr lang="en-US" smtClean="0"/>
              <a:t>111</a:t>
            </a:fld>
            <a:endParaRPr lang="en-US"/>
          </a:p>
        </p:txBody>
      </p:sp>
    </p:spTree>
    <p:extLst>
      <p:ext uri="{BB962C8B-B14F-4D97-AF65-F5344CB8AC3E}">
        <p14:creationId xmlns:p14="http://schemas.microsoft.com/office/powerpoint/2010/main" val="103729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https://media1.tenor.com/images/0a6182efc5ec93a6242b570f81394c0e/tenor.gif?itemid=11098164</a:t>
            </a:r>
          </a:p>
        </p:txBody>
      </p:sp>
      <p:sp>
        <p:nvSpPr>
          <p:cNvPr id="4" name="Slide Number Placeholder 3"/>
          <p:cNvSpPr>
            <a:spLocks noGrp="1"/>
          </p:cNvSpPr>
          <p:nvPr>
            <p:ph type="sldNum" sz="quarter" idx="5"/>
          </p:nvPr>
        </p:nvSpPr>
        <p:spPr/>
        <p:txBody>
          <a:bodyPr/>
          <a:lstStyle/>
          <a:p>
            <a:fld id="{B3C5771E-ACE4-4E07-8E0C-1453AA86529F}" type="slidenum">
              <a:rPr lang="en-US" smtClean="0"/>
              <a:t>113</a:t>
            </a:fld>
            <a:endParaRPr lang="en-US"/>
          </a:p>
        </p:txBody>
      </p:sp>
    </p:spTree>
    <p:extLst>
      <p:ext uri="{BB962C8B-B14F-4D97-AF65-F5344CB8AC3E}">
        <p14:creationId xmlns:p14="http://schemas.microsoft.com/office/powerpoint/2010/main" val="267814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https://en.wikipedia.org/wiki/Arthur_Samuel</a:t>
            </a:r>
          </a:p>
          <a:p>
            <a:r>
              <a:rPr lang="en-US" dirty="0"/>
              <a:t>https://www.ibm.com/developerworks/community/blogs/jfp/entry/What_Is_Machine_Learning?lang=en</a:t>
            </a:r>
          </a:p>
        </p:txBody>
      </p:sp>
    </p:spTree>
    <p:extLst>
      <p:ext uri="{BB962C8B-B14F-4D97-AF65-F5344CB8AC3E}">
        <p14:creationId xmlns:p14="http://schemas.microsoft.com/office/powerpoint/2010/main" val="185496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https://www.coolmathgames.com/sites/cmatgame/files/checkers.jpg</a:t>
            </a:r>
          </a:p>
        </p:txBody>
      </p:sp>
    </p:spTree>
    <p:extLst>
      <p:ext uri="{BB962C8B-B14F-4D97-AF65-F5344CB8AC3E}">
        <p14:creationId xmlns:p14="http://schemas.microsoft.com/office/powerpoint/2010/main" val="2898602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https://www.cs.ubbcluj.ro/~gabis/ml/ml-books/McGrawHill%20-%20Machine%20Learning%20-Tom%20Mitchell.pdf</a:t>
            </a:r>
          </a:p>
        </p:txBody>
      </p:sp>
    </p:spTree>
    <p:extLst>
      <p:ext uri="{BB962C8B-B14F-4D97-AF65-F5344CB8AC3E}">
        <p14:creationId xmlns:p14="http://schemas.microsoft.com/office/powerpoint/2010/main" val="369892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br>
              <a:rPr lang="en-US" b="0" dirty="0">
                <a:effectLst/>
              </a:rPr>
            </a:br>
            <a:r>
              <a:rPr lang="en-US" sz="1100" b="0" i="0" u="none" strike="noStrike" cap="none" dirty="0">
                <a:solidFill>
                  <a:srgbClr val="000000"/>
                </a:solidFill>
                <a:effectLst/>
                <a:latin typeface="Arial"/>
                <a:ea typeface="Arial"/>
                <a:cs typeface="Arial"/>
                <a:sym typeface="Arial"/>
              </a:rPr>
              <a:t>http://rejoiner.com/resources/wp-content/uploads/2016/06/reco-based-purchase.png</a:t>
            </a:r>
            <a:endParaRPr lang="en-US" b="0" dirty="0">
              <a:effectLst/>
            </a:endParaRPr>
          </a:p>
          <a:p>
            <a:pPr rtl="0"/>
            <a:r>
              <a:rPr lang="en-US" sz="1100" b="0" i="0" u="none" strike="noStrike" cap="none" dirty="0">
                <a:solidFill>
                  <a:srgbClr val="000000"/>
                </a:solidFill>
                <a:effectLst/>
                <a:latin typeface="Arial"/>
                <a:ea typeface="Arial"/>
                <a:cs typeface="Arial"/>
                <a:sym typeface="Arial"/>
              </a:rPr>
              <a:t>https://imagescdn.tweaktown.com/news/3/7/37841_6_netflix_eyes_new_navigation_scheme_for_the_future.jpg</a:t>
            </a:r>
            <a:endParaRPr lang="en-US" b="0" dirty="0">
              <a:effectLst/>
            </a:endParaRPr>
          </a:p>
          <a:p>
            <a:br>
              <a:rPr lang="en-US" dirty="0"/>
            </a:br>
            <a:r>
              <a:rPr lang="en-US" dirty="0"/>
              <a:t>http://www.sciepub.com/images/22.png</a:t>
            </a:r>
          </a:p>
          <a:p>
            <a:endParaRPr lang="en-US" dirty="0"/>
          </a:p>
        </p:txBody>
      </p:sp>
    </p:spTree>
    <p:extLst>
      <p:ext uri="{BB962C8B-B14F-4D97-AF65-F5344CB8AC3E}">
        <p14:creationId xmlns:p14="http://schemas.microsoft.com/office/powerpoint/2010/main" val="259688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https://storage.googleapis.com/support-kms-prod/SNP_2754043_en_v0</a:t>
            </a:r>
          </a:p>
        </p:txBody>
      </p:sp>
    </p:spTree>
    <p:extLst>
      <p:ext uri="{BB962C8B-B14F-4D97-AF65-F5344CB8AC3E}">
        <p14:creationId xmlns:p14="http://schemas.microsoft.com/office/powerpoint/2010/main" val="2227187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br>
              <a:rPr lang="en-US" b="0" dirty="0">
                <a:effectLst/>
              </a:rPr>
            </a:br>
            <a:r>
              <a:rPr lang="en-US" sz="1100" b="0" i="0" u="none" strike="noStrike" cap="none" dirty="0">
                <a:solidFill>
                  <a:srgbClr val="000000"/>
                </a:solidFill>
                <a:effectLst/>
                <a:latin typeface="Arial"/>
                <a:ea typeface="Arial"/>
                <a:cs typeface="Arial"/>
                <a:sym typeface="Arial"/>
              </a:rPr>
              <a:t>http://rejoiner.com/resources/wp-content/uploads/2016/06/reco-based-purchase.png</a:t>
            </a:r>
            <a:endParaRPr lang="en-US" b="0" dirty="0">
              <a:effectLst/>
            </a:endParaRPr>
          </a:p>
          <a:p>
            <a:pPr rtl="0"/>
            <a:r>
              <a:rPr lang="en-US" sz="1100" b="0" i="0" u="none" strike="noStrike" cap="none" dirty="0">
                <a:solidFill>
                  <a:srgbClr val="000000"/>
                </a:solidFill>
                <a:effectLst/>
                <a:latin typeface="Arial"/>
                <a:ea typeface="Arial"/>
                <a:cs typeface="Arial"/>
                <a:sym typeface="Arial"/>
              </a:rPr>
              <a:t>https://imagescdn.tweaktown.com/news/3/7/37841_6_netflix_eyes_new_navigation_scheme_for_the_future.jpg</a:t>
            </a:r>
            <a:endParaRPr lang="en-US" b="0" dirty="0">
              <a:effectLst/>
            </a:endParaRPr>
          </a:p>
          <a:p>
            <a:r>
              <a:rPr lang="en-US" dirty="0"/>
              <a:t>https://storage.googleapis.com/support-kms-prod/SNP_2754043_en_v0</a:t>
            </a:r>
            <a:br>
              <a:rPr lang="en-US" dirty="0"/>
            </a:br>
            <a:r>
              <a:rPr lang="en-US" dirty="0"/>
              <a:t>http://www.sciepub.com/images/22.png</a:t>
            </a:r>
          </a:p>
          <a:p>
            <a:endParaRPr lang="en-US" dirty="0"/>
          </a:p>
          <a:p>
            <a:endParaRPr lang="en-US" dirty="0"/>
          </a:p>
        </p:txBody>
      </p:sp>
    </p:spTree>
    <p:extLst>
      <p:ext uri="{BB962C8B-B14F-4D97-AF65-F5344CB8AC3E}">
        <p14:creationId xmlns:p14="http://schemas.microsoft.com/office/powerpoint/2010/main" val="51576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br>
              <a:rPr lang="en-US" b="0" dirty="0">
                <a:effectLst/>
              </a:rPr>
            </a:br>
            <a:r>
              <a:rPr lang="en-US" sz="1100" b="0" i="0" u="none" strike="noStrike" cap="none" dirty="0">
                <a:solidFill>
                  <a:srgbClr val="000000"/>
                </a:solidFill>
                <a:effectLst/>
                <a:latin typeface="Arial"/>
                <a:ea typeface="Arial"/>
                <a:cs typeface="Arial"/>
                <a:sym typeface="Arial"/>
              </a:rPr>
              <a:t>http://rejoiner.com/resources/wp-content/uploads/2016/06/reco-based-purchase.png</a:t>
            </a:r>
            <a:endParaRPr lang="en-US" b="0" dirty="0">
              <a:effectLst/>
            </a:endParaRPr>
          </a:p>
          <a:p>
            <a:pPr rtl="0"/>
            <a:r>
              <a:rPr lang="en-US" sz="1100" b="0" i="0" u="none" strike="noStrike" cap="none" dirty="0">
                <a:solidFill>
                  <a:srgbClr val="000000"/>
                </a:solidFill>
                <a:effectLst/>
                <a:latin typeface="Arial"/>
                <a:ea typeface="Arial"/>
                <a:cs typeface="Arial"/>
                <a:sym typeface="Arial"/>
              </a:rPr>
              <a:t>https://imagescdn.tweaktown.com/news/3/7/37841_6_netflix_eyes_new_navigation_scheme_for_the_future.jpg</a:t>
            </a:r>
            <a:endParaRPr lang="en-US" b="0" dirty="0">
              <a:effectLst/>
            </a:endParaRPr>
          </a:p>
          <a:p>
            <a:r>
              <a:rPr lang="en-US" dirty="0"/>
              <a:t>https://storage.googleapis.com/support-kms-prod/SNP_2754043_en_v0</a:t>
            </a:r>
            <a:br>
              <a:rPr lang="en-US" dirty="0"/>
            </a:br>
            <a:r>
              <a:rPr lang="en-US" dirty="0"/>
              <a:t>http://www.sciepub.com/images/22.png</a:t>
            </a:r>
          </a:p>
          <a:p>
            <a:r>
              <a:rPr lang="en-US" dirty="0"/>
              <a:t>https://www.broadinstitute.org/files/news/stories/full/IGV.jpg</a:t>
            </a:r>
          </a:p>
          <a:p>
            <a:endParaRPr lang="en-US" dirty="0"/>
          </a:p>
          <a:p>
            <a:endParaRPr lang="en-US" dirty="0"/>
          </a:p>
        </p:txBody>
      </p:sp>
    </p:spTree>
    <p:extLst>
      <p:ext uri="{BB962C8B-B14F-4D97-AF65-F5344CB8AC3E}">
        <p14:creationId xmlns:p14="http://schemas.microsoft.com/office/powerpoint/2010/main" val="2142219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2117-549F-4518-85E7-28D9DCAD76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FDBD94-D756-407B-85C5-3EA89D54E32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8209A3-2EFA-4A03-8313-462FC44E29DC}"/>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5" name="Footer Placeholder 4">
            <a:extLst>
              <a:ext uri="{FF2B5EF4-FFF2-40B4-BE49-F238E27FC236}">
                <a16:creationId xmlns:a16="http://schemas.microsoft.com/office/drawing/2014/main" id="{7CB9EBE7-A3CB-43A3-80A5-0F30376BB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1DA91-1D50-4145-B234-086AD5A9D732}"/>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1548525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38761D"/>
              </a:buClr>
              <a:buSzPts val="3600"/>
              <a:buFont typeface="Dosis"/>
              <a:buNone/>
              <a:defRPr sz="3600" b="1">
                <a:solidFill>
                  <a:srgbClr val="38761D"/>
                </a:solidFill>
                <a:latin typeface="Dosis"/>
                <a:ea typeface="Dosis"/>
                <a:cs typeface="Dosis"/>
                <a:sym typeface="Dosi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Petrona"/>
              <a:buChar char="●"/>
              <a:defRPr sz="1800">
                <a:solidFill>
                  <a:schemeClr val="dk1"/>
                </a:solidFill>
                <a:latin typeface="Petrona"/>
                <a:ea typeface="Petrona"/>
                <a:cs typeface="Petrona"/>
                <a:sym typeface="Petrona"/>
              </a:defRPr>
            </a:lvl1pPr>
            <a:lvl2pPr marL="914400" lvl="1"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2pPr>
            <a:lvl3pPr marL="1371600" lvl="2"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3pPr>
            <a:lvl4pPr marL="1828800" lvl="3"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4pPr>
            <a:lvl5pPr marL="2286000" lvl="4"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5pPr>
            <a:lvl6pPr marL="2743200" lvl="5"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6pPr>
            <a:lvl7pPr marL="3200400" lvl="6"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7pPr>
            <a:lvl8pPr marL="3657600" lvl="7"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8pPr>
            <a:lvl9pPr marL="4114800" lvl="8" indent="-317500">
              <a:lnSpc>
                <a:spcPct val="115000"/>
              </a:lnSpc>
              <a:spcBef>
                <a:spcPts val="1600"/>
              </a:spcBef>
              <a:spcAft>
                <a:spcPts val="1600"/>
              </a:spcAft>
              <a:buClr>
                <a:schemeClr val="dk1"/>
              </a:buClr>
              <a:buSzPts val="1400"/>
              <a:buFont typeface="Petrona"/>
              <a:buChar char="■"/>
              <a:defRPr>
                <a:solidFill>
                  <a:schemeClr val="dk1"/>
                </a:solidFill>
                <a:latin typeface="Petrona"/>
                <a:ea typeface="Petrona"/>
                <a:cs typeface="Petrona"/>
                <a:sym typeface="Petron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Iris_flower_data_set" TargetMode="Externa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Iris_flower_data_set" TargetMode="Externa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 Frontiers</a:t>
            </a:r>
          </a:p>
          <a:p>
            <a:pPr marL="0" lvl="0" indent="0" algn="ctr" rtl="0">
              <a:spcBef>
                <a:spcPts val="0"/>
              </a:spcBef>
              <a:spcAft>
                <a:spcPts val="0"/>
              </a:spcAft>
              <a:buNone/>
            </a:pPr>
            <a:r>
              <a:rPr lang="en" dirty="0"/>
              <a:t>David Quigley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E9C8-12A7-4059-A92A-2D0CF954E0EC}"/>
              </a:ext>
            </a:extLst>
          </p:cNvPr>
          <p:cNvSpPr>
            <a:spLocks noGrp="1"/>
          </p:cNvSpPr>
          <p:nvPr>
            <p:ph type="title"/>
          </p:nvPr>
        </p:nvSpPr>
        <p:spPr/>
        <p:txBody>
          <a:bodyPr/>
          <a:lstStyle/>
          <a:p>
            <a:r>
              <a:rPr lang="en-US" dirty="0"/>
              <a:t>What is “Experience”?</a:t>
            </a:r>
          </a:p>
        </p:txBody>
      </p:sp>
      <p:sp>
        <p:nvSpPr>
          <p:cNvPr id="3" name="Text Placeholder 2">
            <a:extLst>
              <a:ext uri="{FF2B5EF4-FFF2-40B4-BE49-F238E27FC236}">
                <a16:creationId xmlns:a16="http://schemas.microsoft.com/office/drawing/2014/main" id="{3E3796DA-CBDE-4F06-89F1-7B6E18FAC222}"/>
              </a:ext>
            </a:extLst>
          </p:cNvPr>
          <p:cNvSpPr>
            <a:spLocks noGrp="1"/>
          </p:cNvSpPr>
          <p:nvPr>
            <p:ph type="body" idx="1"/>
          </p:nvPr>
        </p:nvSpPr>
        <p:spPr/>
        <p:txBody>
          <a:bodyPr/>
          <a:lstStyle/>
          <a:p>
            <a:pPr marL="114300" indent="0">
              <a:buNone/>
            </a:pPr>
            <a:endParaRPr lang="en-US" dirty="0"/>
          </a:p>
        </p:txBody>
      </p:sp>
      <p:pic>
        <p:nvPicPr>
          <p:cNvPr id="2050" name="Picture 2" descr="https://lh5.googleusercontent.com/AQanPYNXdjtLXvpN7sAhP188NML-zjjfcIKmnC0bynrCtCA6HNZTHxyI17FnkT38qsQWHTFpgnPI2wzjDxTvO4EV9tbdtkD9CSR-nz1S5QSHmgwuodLy_BZaxEwSLxyp83uzug_gtFw">
            <a:extLst>
              <a:ext uri="{FF2B5EF4-FFF2-40B4-BE49-F238E27FC236}">
                <a16:creationId xmlns:a16="http://schemas.microsoft.com/office/drawing/2014/main" id="{FE060E2D-2070-4605-A240-1D6B2B582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52475"/>
            <a:ext cx="4739411" cy="186871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NFNF_63pAPDl_NRW4bDLj6JBvpZmRh1SgYeZ5fBOunXtXavND7mv4r1O_ZYJpUNEZhDUib5s3Cli99pGMdkzGhyDOjwwUVshVk1AOdAgX-iwiG5lXdfHReJxiLuY7X_GaCiTnpR0vT4">
            <a:extLst>
              <a:ext uri="{FF2B5EF4-FFF2-40B4-BE49-F238E27FC236}">
                <a16:creationId xmlns:a16="http://schemas.microsoft.com/office/drawing/2014/main" id="{DAA77A45-31D0-4C21-9E39-B97967A83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188" y="2067571"/>
            <a:ext cx="3530651" cy="263090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network graph">
            <a:extLst>
              <a:ext uri="{FF2B5EF4-FFF2-40B4-BE49-F238E27FC236}">
                <a16:creationId xmlns:a16="http://schemas.microsoft.com/office/drawing/2014/main" id="{3DE341F3-592A-4E2A-9E99-4729A6639A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75027"/>
            <a:ext cx="3281037" cy="286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2708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0D7A-304B-4326-B667-F0E9B6C1F529}"/>
              </a:ext>
            </a:extLst>
          </p:cNvPr>
          <p:cNvSpPr>
            <a:spLocks noGrp="1"/>
          </p:cNvSpPr>
          <p:nvPr>
            <p:ph type="title"/>
          </p:nvPr>
        </p:nvSpPr>
        <p:spPr/>
        <p:txBody>
          <a:bodyPr>
            <a:normAutofit fontScale="90000"/>
          </a:bodyPr>
          <a:lstStyle/>
          <a:p>
            <a:r>
              <a:rPr lang="en-US" dirty="0"/>
              <a:t>Evidence p(x)</a:t>
            </a:r>
          </a:p>
        </p:txBody>
      </p:sp>
      <p:sp>
        <p:nvSpPr>
          <p:cNvPr id="3" name="Text Placeholder 2">
            <a:extLst>
              <a:ext uri="{FF2B5EF4-FFF2-40B4-BE49-F238E27FC236}">
                <a16:creationId xmlns:a16="http://schemas.microsoft.com/office/drawing/2014/main" id="{F2219646-44A5-4DFE-A746-BEFDAB98AE9A}"/>
              </a:ext>
            </a:extLst>
          </p:cNvPr>
          <p:cNvSpPr>
            <a:spLocks noGrp="1"/>
          </p:cNvSpPr>
          <p:nvPr>
            <p:ph type="body" idx="1"/>
          </p:nvPr>
        </p:nvSpPr>
        <p:spPr/>
        <p:txBody>
          <a:bodyPr/>
          <a:lstStyle/>
          <a:p>
            <a:pPr marL="114297" indent="0">
              <a:buNone/>
            </a:pPr>
            <a:r>
              <a:rPr lang="en-US" dirty="0"/>
              <a:t>“The probability of encountering x independent of class”</a:t>
            </a:r>
          </a:p>
          <a:p>
            <a:pPr marL="114297" indent="0">
              <a:buNone/>
            </a:pPr>
            <a:endParaRPr lang="en-US" dirty="0"/>
          </a:p>
          <a:p>
            <a:pPr marL="114297" indent="0">
              <a:buNone/>
            </a:pPr>
            <a:r>
              <a:rPr lang="en-US" dirty="0"/>
              <a:t>“the probability of getting that exact message”</a:t>
            </a:r>
          </a:p>
          <a:p>
            <a:pPr marL="114297" indent="0">
              <a:buNone/>
            </a:pPr>
            <a:endParaRPr lang="en-US" dirty="0"/>
          </a:p>
          <a:p>
            <a:pPr marL="114297" indent="0">
              <a:buNone/>
            </a:pPr>
            <a:r>
              <a:rPr lang="en-US" dirty="0"/>
              <a:t>We </a:t>
            </a:r>
            <a:r>
              <a:rPr lang="en-US" i="1" dirty="0"/>
              <a:t>could</a:t>
            </a:r>
            <a:r>
              <a:rPr lang="en-US" dirty="0"/>
              <a:t> estimate this using the sum rule…</a:t>
            </a:r>
          </a:p>
          <a:p>
            <a:pPr marL="114297" indent="0">
              <a:buNone/>
            </a:pPr>
            <a:endParaRPr lang="en-US" dirty="0"/>
          </a:p>
          <a:p>
            <a:pPr marL="114297" indent="0">
              <a:buNone/>
            </a:pPr>
            <a:r>
              <a:rPr lang="en-US" dirty="0"/>
              <a:t>But it doesn’t actually matter in our decision making process</a:t>
            </a:r>
          </a:p>
          <a:p>
            <a:pPr marL="114297" indent="0">
              <a:buNone/>
            </a:pPr>
            <a:endParaRPr lang="en-US" dirty="0"/>
          </a:p>
          <a:p>
            <a:pPr marL="114297" indent="0">
              <a:buNone/>
            </a:pPr>
            <a:r>
              <a:rPr lang="en-US" dirty="0"/>
              <a:t>p(x | pos) * p(pos)		&gt;=&lt;? 		p(x | neg) * p(neg)</a:t>
            </a:r>
          </a:p>
          <a:p>
            <a:pPr marL="114297" indent="0">
              <a:buNone/>
            </a:pPr>
            <a:endParaRPr lang="en-US" dirty="0"/>
          </a:p>
          <a:p>
            <a:pPr marL="114297" indent="0">
              <a:buNone/>
            </a:pPr>
            <a:r>
              <a:rPr lang="en-US" dirty="0"/>
              <a:t>It’s not really </a:t>
            </a:r>
            <a:r>
              <a:rPr lang="en-US" i="1" dirty="0"/>
              <a:t>probability</a:t>
            </a:r>
            <a:r>
              <a:rPr lang="en-US" dirty="0"/>
              <a:t> anymore, but we have </a:t>
            </a:r>
            <a:r>
              <a:rPr lang="en-US" i="1" dirty="0"/>
              <a:t>scores</a:t>
            </a:r>
            <a:r>
              <a:rPr lang="en-US" dirty="0"/>
              <a:t> for each condition…</a:t>
            </a:r>
          </a:p>
        </p:txBody>
      </p:sp>
    </p:spTree>
    <p:extLst>
      <p:ext uri="{BB962C8B-B14F-4D97-AF65-F5344CB8AC3E}">
        <p14:creationId xmlns:p14="http://schemas.microsoft.com/office/powerpoint/2010/main" val="3992115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C954-05F9-4774-9E51-3F68F19AD8BE}"/>
              </a:ext>
            </a:extLst>
          </p:cNvPr>
          <p:cNvSpPr>
            <a:spLocks noGrp="1"/>
          </p:cNvSpPr>
          <p:nvPr>
            <p:ph type="title"/>
          </p:nvPr>
        </p:nvSpPr>
        <p:spPr/>
        <p:txBody>
          <a:bodyPr>
            <a:normAutofit fontScale="90000"/>
          </a:bodyPr>
          <a:lstStyle/>
          <a:p>
            <a:r>
              <a:rPr lang="en-US" dirty="0"/>
              <a:t>Naïve Bayes Classification - Example</a:t>
            </a:r>
          </a:p>
        </p:txBody>
      </p:sp>
      <p:sp>
        <p:nvSpPr>
          <p:cNvPr id="3" name="Text Placeholder 2">
            <a:extLst>
              <a:ext uri="{FF2B5EF4-FFF2-40B4-BE49-F238E27FC236}">
                <a16:creationId xmlns:a16="http://schemas.microsoft.com/office/drawing/2014/main" id="{B87257DB-17BA-49AC-A919-609FE940A0E8}"/>
              </a:ext>
            </a:extLst>
          </p:cNvPr>
          <p:cNvSpPr>
            <a:spLocks noGrp="1"/>
          </p:cNvSpPr>
          <p:nvPr>
            <p:ph type="body" idx="1"/>
          </p:nvPr>
        </p:nvSpPr>
        <p:spPr/>
        <p:txBody>
          <a:bodyPr/>
          <a:lstStyle/>
          <a:p>
            <a:endParaRPr lang="en-US"/>
          </a:p>
        </p:txBody>
      </p:sp>
      <p:graphicFrame>
        <p:nvGraphicFramePr>
          <p:cNvPr id="4" name="Table 3">
            <a:extLst>
              <a:ext uri="{FF2B5EF4-FFF2-40B4-BE49-F238E27FC236}">
                <a16:creationId xmlns:a16="http://schemas.microsoft.com/office/drawing/2014/main" id="{79CD5D66-1F74-45DE-86AC-7D541D53423A}"/>
              </a:ext>
            </a:extLst>
          </p:cNvPr>
          <p:cNvGraphicFramePr>
            <a:graphicFrameLocks noGrp="1"/>
          </p:cNvGraphicFramePr>
          <p:nvPr/>
        </p:nvGraphicFramePr>
        <p:xfrm>
          <a:off x="1524000" y="2118995"/>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964644776"/>
                    </a:ext>
                  </a:extLst>
                </a:gridCol>
                <a:gridCol w="1016000">
                  <a:extLst>
                    <a:ext uri="{9D8B030D-6E8A-4147-A177-3AD203B41FA5}">
                      <a16:colId xmlns:a16="http://schemas.microsoft.com/office/drawing/2014/main" val="3735555270"/>
                    </a:ext>
                  </a:extLst>
                </a:gridCol>
                <a:gridCol w="1016000">
                  <a:extLst>
                    <a:ext uri="{9D8B030D-6E8A-4147-A177-3AD203B41FA5}">
                      <a16:colId xmlns:a16="http://schemas.microsoft.com/office/drawing/2014/main" val="1683802726"/>
                    </a:ext>
                  </a:extLst>
                </a:gridCol>
                <a:gridCol w="1016000">
                  <a:extLst>
                    <a:ext uri="{9D8B030D-6E8A-4147-A177-3AD203B41FA5}">
                      <a16:colId xmlns:a16="http://schemas.microsoft.com/office/drawing/2014/main" val="3720776691"/>
                    </a:ext>
                  </a:extLst>
                </a:gridCol>
                <a:gridCol w="1016000">
                  <a:extLst>
                    <a:ext uri="{9D8B030D-6E8A-4147-A177-3AD203B41FA5}">
                      <a16:colId xmlns:a16="http://schemas.microsoft.com/office/drawing/2014/main" val="814958688"/>
                    </a:ext>
                  </a:extLst>
                </a:gridCol>
                <a:gridCol w="1016000">
                  <a:extLst>
                    <a:ext uri="{9D8B030D-6E8A-4147-A177-3AD203B41FA5}">
                      <a16:colId xmlns:a16="http://schemas.microsoft.com/office/drawing/2014/main" val="3486646399"/>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6677043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C954-05F9-4774-9E51-3F68F19AD8BE}"/>
              </a:ext>
            </a:extLst>
          </p:cNvPr>
          <p:cNvSpPr>
            <a:spLocks noGrp="1"/>
          </p:cNvSpPr>
          <p:nvPr>
            <p:ph type="title"/>
          </p:nvPr>
        </p:nvSpPr>
        <p:spPr/>
        <p:txBody>
          <a:bodyPr>
            <a:normAutofit fontScale="90000"/>
          </a:bodyPr>
          <a:lstStyle/>
          <a:p>
            <a:r>
              <a:rPr lang="en-US" dirty="0"/>
              <a:t>Naïve Bayes Classification - Example</a:t>
            </a:r>
          </a:p>
        </p:txBody>
      </p:sp>
      <p:sp>
        <p:nvSpPr>
          <p:cNvPr id="3" name="Text Placeholder 2">
            <a:extLst>
              <a:ext uri="{FF2B5EF4-FFF2-40B4-BE49-F238E27FC236}">
                <a16:creationId xmlns:a16="http://schemas.microsoft.com/office/drawing/2014/main" id="{B87257DB-17BA-49AC-A919-609FE940A0E8}"/>
              </a:ext>
            </a:extLst>
          </p:cNvPr>
          <p:cNvSpPr>
            <a:spLocks noGrp="1"/>
          </p:cNvSpPr>
          <p:nvPr>
            <p:ph type="body" idx="1"/>
          </p:nvPr>
        </p:nvSpPr>
        <p:spPr/>
        <p:txBody>
          <a:bodyPr/>
          <a:lstStyle/>
          <a:p>
            <a:pPr marL="114297" indent="0">
              <a:buNone/>
            </a:pPr>
            <a:r>
              <a:rPr lang="en-US" dirty="0"/>
              <a:t>If I get a new student with [GPA = 1.2, SAT = 550, ACT = 21], do we expect them to graduate (pos) or not (neg)? </a:t>
            </a:r>
          </a:p>
        </p:txBody>
      </p:sp>
      <p:graphicFrame>
        <p:nvGraphicFramePr>
          <p:cNvPr id="4" name="Table 3">
            <a:extLst>
              <a:ext uri="{FF2B5EF4-FFF2-40B4-BE49-F238E27FC236}">
                <a16:creationId xmlns:a16="http://schemas.microsoft.com/office/drawing/2014/main" id="{79CD5D66-1F74-45DE-86AC-7D541D53423A}"/>
              </a:ext>
            </a:extLst>
          </p:cNvPr>
          <p:cNvGraphicFramePr>
            <a:graphicFrameLocks noGrp="1"/>
          </p:cNvGraphicFramePr>
          <p:nvPr/>
        </p:nvGraphicFramePr>
        <p:xfrm>
          <a:off x="1524000" y="2118995"/>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964644776"/>
                    </a:ext>
                  </a:extLst>
                </a:gridCol>
                <a:gridCol w="1016000">
                  <a:extLst>
                    <a:ext uri="{9D8B030D-6E8A-4147-A177-3AD203B41FA5}">
                      <a16:colId xmlns:a16="http://schemas.microsoft.com/office/drawing/2014/main" val="3735555270"/>
                    </a:ext>
                  </a:extLst>
                </a:gridCol>
                <a:gridCol w="1016000">
                  <a:extLst>
                    <a:ext uri="{9D8B030D-6E8A-4147-A177-3AD203B41FA5}">
                      <a16:colId xmlns:a16="http://schemas.microsoft.com/office/drawing/2014/main" val="1683802726"/>
                    </a:ext>
                  </a:extLst>
                </a:gridCol>
                <a:gridCol w="1016000">
                  <a:extLst>
                    <a:ext uri="{9D8B030D-6E8A-4147-A177-3AD203B41FA5}">
                      <a16:colId xmlns:a16="http://schemas.microsoft.com/office/drawing/2014/main" val="3720776691"/>
                    </a:ext>
                  </a:extLst>
                </a:gridCol>
                <a:gridCol w="1016000">
                  <a:extLst>
                    <a:ext uri="{9D8B030D-6E8A-4147-A177-3AD203B41FA5}">
                      <a16:colId xmlns:a16="http://schemas.microsoft.com/office/drawing/2014/main" val="814958688"/>
                    </a:ext>
                  </a:extLst>
                </a:gridCol>
                <a:gridCol w="1016000">
                  <a:extLst>
                    <a:ext uri="{9D8B030D-6E8A-4147-A177-3AD203B41FA5}">
                      <a16:colId xmlns:a16="http://schemas.microsoft.com/office/drawing/2014/main" val="3486646399"/>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34906597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C954-05F9-4774-9E51-3F68F19AD8BE}"/>
              </a:ext>
            </a:extLst>
          </p:cNvPr>
          <p:cNvSpPr>
            <a:spLocks noGrp="1"/>
          </p:cNvSpPr>
          <p:nvPr>
            <p:ph type="title"/>
          </p:nvPr>
        </p:nvSpPr>
        <p:spPr/>
        <p:txBody>
          <a:bodyPr>
            <a:normAutofit fontScale="90000"/>
          </a:bodyPr>
          <a:lstStyle/>
          <a:p>
            <a:r>
              <a:rPr lang="en-US" dirty="0"/>
              <a:t>Naïve Bayes Classification - Example</a:t>
            </a:r>
          </a:p>
        </p:txBody>
      </p:sp>
      <p:sp>
        <p:nvSpPr>
          <p:cNvPr id="3" name="Text Placeholder 2">
            <a:extLst>
              <a:ext uri="{FF2B5EF4-FFF2-40B4-BE49-F238E27FC236}">
                <a16:creationId xmlns:a16="http://schemas.microsoft.com/office/drawing/2014/main" id="{B87257DB-17BA-49AC-A919-609FE940A0E8}"/>
              </a:ext>
            </a:extLst>
          </p:cNvPr>
          <p:cNvSpPr>
            <a:spLocks noGrp="1"/>
          </p:cNvSpPr>
          <p:nvPr>
            <p:ph type="body" idx="1"/>
          </p:nvPr>
        </p:nvSpPr>
        <p:spPr/>
        <p:txBody>
          <a:bodyPr/>
          <a:lstStyle/>
          <a:p>
            <a:pPr marL="114297" indent="0">
              <a:buNone/>
            </a:pPr>
            <a:r>
              <a:rPr lang="en-US" dirty="0"/>
              <a:t>If I get a new student with [GPA = 1.2, SAT = 550, ACT = 21], do we expect them to graduate (pos) or not (neg)?</a:t>
            </a:r>
          </a:p>
        </p:txBody>
      </p:sp>
      <p:graphicFrame>
        <p:nvGraphicFramePr>
          <p:cNvPr id="4" name="Table 3">
            <a:extLst>
              <a:ext uri="{FF2B5EF4-FFF2-40B4-BE49-F238E27FC236}">
                <a16:creationId xmlns:a16="http://schemas.microsoft.com/office/drawing/2014/main" id="{79CD5D66-1F74-45DE-86AC-7D541D53423A}"/>
              </a:ext>
            </a:extLst>
          </p:cNvPr>
          <p:cNvGraphicFramePr>
            <a:graphicFrameLocks noGrp="1"/>
          </p:cNvGraphicFramePr>
          <p:nvPr/>
        </p:nvGraphicFramePr>
        <p:xfrm>
          <a:off x="1191769" y="3085516"/>
          <a:ext cx="6760460" cy="1483360"/>
        </p:xfrm>
        <a:graphic>
          <a:graphicData uri="http://schemas.openxmlformats.org/drawingml/2006/table">
            <a:tbl>
              <a:tblPr firstRow="1" bandRow="1">
                <a:tableStyleId>{5C22544A-7EE6-4342-B048-85BDC9FD1C3A}</a:tableStyleId>
              </a:tblPr>
              <a:tblGrid>
                <a:gridCol w="965780">
                  <a:extLst>
                    <a:ext uri="{9D8B030D-6E8A-4147-A177-3AD203B41FA5}">
                      <a16:colId xmlns:a16="http://schemas.microsoft.com/office/drawing/2014/main" val="1964644776"/>
                    </a:ext>
                  </a:extLst>
                </a:gridCol>
                <a:gridCol w="965780">
                  <a:extLst>
                    <a:ext uri="{9D8B030D-6E8A-4147-A177-3AD203B41FA5}">
                      <a16:colId xmlns:a16="http://schemas.microsoft.com/office/drawing/2014/main" val="3735555270"/>
                    </a:ext>
                  </a:extLst>
                </a:gridCol>
                <a:gridCol w="965780">
                  <a:extLst>
                    <a:ext uri="{9D8B030D-6E8A-4147-A177-3AD203B41FA5}">
                      <a16:colId xmlns:a16="http://schemas.microsoft.com/office/drawing/2014/main" val="1683802726"/>
                    </a:ext>
                  </a:extLst>
                </a:gridCol>
                <a:gridCol w="965780">
                  <a:extLst>
                    <a:ext uri="{9D8B030D-6E8A-4147-A177-3AD203B41FA5}">
                      <a16:colId xmlns:a16="http://schemas.microsoft.com/office/drawing/2014/main" val="3720776691"/>
                    </a:ext>
                  </a:extLst>
                </a:gridCol>
                <a:gridCol w="965780">
                  <a:extLst>
                    <a:ext uri="{9D8B030D-6E8A-4147-A177-3AD203B41FA5}">
                      <a16:colId xmlns:a16="http://schemas.microsoft.com/office/drawing/2014/main" val="814958688"/>
                    </a:ext>
                  </a:extLst>
                </a:gridCol>
                <a:gridCol w="965780">
                  <a:extLst>
                    <a:ext uri="{9D8B030D-6E8A-4147-A177-3AD203B41FA5}">
                      <a16:colId xmlns:a16="http://schemas.microsoft.com/office/drawing/2014/main" val="3486646399"/>
                    </a:ext>
                  </a:extLst>
                </a:gridCol>
                <a:gridCol w="965780">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39095846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C954-05F9-4774-9E51-3F68F19AD8BE}"/>
              </a:ext>
            </a:extLst>
          </p:cNvPr>
          <p:cNvSpPr>
            <a:spLocks noGrp="1"/>
          </p:cNvSpPr>
          <p:nvPr>
            <p:ph type="title"/>
          </p:nvPr>
        </p:nvSpPr>
        <p:spPr/>
        <p:txBody>
          <a:bodyPr>
            <a:normAutofit fontScale="90000"/>
          </a:bodyPr>
          <a:lstStyle/>
          <a:p>
            <a:r>
              <a:rPr lang="en-US" dirty="0"/>
              <a:t>Naïve Bayes Classification - Example</a:t>
            </a:r>
          </a:p>
        </p:txBody>
      </p:sp>
      <p:sp>
        <p:nvSpPr>
          <p:cNvPr id="3" name="Text Placeholder 2">
            <a:extLst>
              <a:ext uri="{FF2B5EF4-FFF2-40B4-BE49-F238E27FC236}">
                <a16:creationId xmlns:a16="http://schemas.microsoft.com/office/drawing/2014/main" id="{B87257DB-17BA-49AC-A919-609FE940A0E8}"/>
              </a:ext>
            </a:extLst>
          </p:cNvPr>
          <p:cNvSpPr>
            <a:spLocks noGrp="1"/>
          </p:cNvSpPr>
          <p:nvPr>
            <p:ph type="body" idx="1"/>
          </p:nvPr>
        </p:nvSpPr>
        <p:spPr/>
        <p:txBody>
          <a:bodyPr/>
          <a:lstStyle/>
          <a:p>
            <a:pPr marL="114297" indent="0">
              <a:buNone/>
            </a:pPr>
            <a:r>
              <a:rPr lang="en-US" dirty="0"/>
              <a:t>If I get a new student with [GPA = 1.2, SAT = 550, ACT = 21], do we expect them to graduate (pos) or not (neg)?</a:t>
            </a:r>
          </a:p>
          <a:p>
            <a:pPr marL="114297" indent="0">
              <a:buNone/>
            </a:pPr>
            <a:r>
              <a:rPr lang="en-US" dirty="0"/>
              <a:t>p(pos | 1.2, 550, 21) &gt;=&lt;? p(neg | 1.2,550,21)</a:t>
            </a:r>
          </a:p>
        </p:txBody>
      </p:sp>
      <p:graphicFrame>
        <p:nvGraphicFramePr>
          <p:cNvPr id="4" name="Table 3">
            <a:extLst>
              <a:ext uri="{FF2B5EF4-FFF2-40B4-BE49-F238E27FC236}">
                <a16:creationId xmlns:a16="http://schemas.microsoft.com/office/drawing/2014/main" id="{79CD5D66-1F74-45DE-86AC-7D541D53423A}"/>
              </a:ext>
            </a:extLst>
          </p:cNvPr>
          <p:cNvGraphicFramePr>
            <a:graphicFrameLocks noGrp="1"/>
          </p:cNvGraphicFramePr>
          <p:nvPr/>
        </p:nvGraphicFramePr>
        <p:xfrm>
          <a:off x="1191769" y="3085516"/>
          <a:ext cx="6760460" cy="1483360"/>
        </p:xfrm>
        <a:graphic>
          <a:graphicData uri="http://schemas.openxmlformats.org/drawingml/2006/table">
            <a:tbl>
              <a:tblPr firstRow="1" bandRow="1">
                <a:tableStyleId>{5C22544A-7EE6-4342-B048-85BDC9FD1C3A}</a:tableStyleId>
              </a:tblPr>
              <a:tblGrid>
                <a:gridCol w="965780">
                  <a:extLst>
                    <a:ext uri="{9D8B030D-6E8A-4147-A177-3AD203B41FA5}">
                      <a16:colId xmlns:a16="http://schemas.microsoft.com/office/drawing/2014/main" val="1964644776"/>
                    </a:ext>
                  </a:extLst>
                </a:gridCol>
                <a:gridCol w="965780">
                  <a:extLst>
                    <a:ext uri="{9D8B030D-6E8A-4147-A177-3AD203B41FA5}">
                      <a16:colId xmlns:a16="http://schemas.microsoft.com/office/drawing/2014/main" val="3735555270"/>
                    </a:ext>
                  </a:extLst>
                </a:gridCol>
                <a:gridCol w="965780">
                  <a:extLst>
                    <a:ext uri="{9D8B030D-6E8A-4147-A177-3AD203B41FA5}">
                      <a16:colId xmlns:a16="http://schemas.microsoft.com/office/drawing/2014/main" val="1683802726"/>
                    </a:ext>
                  </a:extLst>
                </a:gridCol>
                <a:gridCol w="965780">
                  <a:extLst>
                    <a:ext uri="{9D8B030D-6E8A-4147-A177-3AD203B41FA5}">
                      <a16:colId xmlns:a16="http://schemas.microsoft.com/office/drawing/2014/main" val="3720776691"/>
                    </a:ext>
                  </a:extLst>
                </a:gridCol>
                <a:gridCol w="965780">
                  <a:extLst>
                    <a:ext uri="{9D8B030D-6E8A-4147-A177-3AD203B41FA5}">
                      <a16:colId xmlns:a16="http://schemas.microsoft.com/office/drawing/2014/main" val="814958688"/>
                    </a:ext>
                  </a:extLst>
                </a:gridCol>
                <a:gridCol w="965780">
                  <a:extLst>
                    <a:ext uri="{9D8B030D-6E8A-4147-A177-3AD203B41FA5}">
                      <a16:colId xmlns:a16="http://schemas.microsoft.com/office/drawing/2014/main" val="3486646399"/>
                    </a:ext>
                  </a:extLst>
                </a:gridCol>
                <a:gridCol w="965780">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14395922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C954-05F9-4774-9E51-3F68F19AD8BE}"/>
              </a:ext>
            </a:extLst>
          </p:cNvPr>
          <p:cNvSpPr>
            <a:spLocks noGrp="1"/>
          </p:cNvSpPr>
          <p:nvPr>
            <p:ph type="title"/>
          </p:nvPr>
        </p:nvSpPr>
        <p:spPr/>
        <p:txBody>
          <a:bodyPr>
            <a:normAutofit fontScale="90000"/>
          </a:bodyPr>
          <a:lstStyle/>
          <a:p>
            <a:r>
              <a:rPr lang="en-US" dirty="0"/>
              <a:t>Naïve Bayes Classification - Example</a:t>
            </a:r>
          </a:p>
        </p:txBody>
      </p:sp>
      <p:sp>
        <p:nvSpPr>
          <p:cNvPr id="3" name="Text Placeholder 2">
            <a:extLst>
              <a:ext uri="{FF2B5EF4-FFF2-40B4-BE49-F238E27FC236}">
                <a16:creationId xmlns:a16="http://schemas.microsoft.com/office/drawing/2014/main" id="{B87257DB-17BA-49AC-A919-609FE940A0E8}"/>
              </a:ext>
            </a:extLst>
          </p:cNvPr>
          <p:cNvSpPr>
            <a:spLocks noGrp="1"/>
          </p:cNvSpPr>
          <p:nvPr>
            <p:ph type="body" idx="1"/>
          </p:nvPr>
        </p:nvSpPr>
        <p:spPr/>
        <p:txBody>
          <a:bodyPr/>
          <a:lstStyle/>
          <a:p>
            <a:pPr marL="114297" indent="0">
              <a:buNone/>
            </a:pPr>
            <a:r>
              <a:rPr lang="en-US" dirty="0"/>
              <a:t>If I get a new student with [GPA = 1.2, SAT = 550, ACT = 21], do we expect them to graduate (pos) or not (neg)?</a:t>
            </a:r>
          </a:p>
          <a:p>
            <a:pPr marL="114297" indent="0">
              <a:buNone/>
            </a:pPr>
            <a:r>
              <a:rPr lang="en-US" dirty="0"/>
              <a:t>p(pos | 1.2, 550, 21) = ???</a:t>
            </a:r>
          </a:p>
        </p:txBody>
      </p:sp>
      <p:graphicFrame>
        <p:nvGraphicFramePr>
          <p:cNvPr id="4" name="Table 3">
            <a:extLst>
              <a:ext uri="{FF2B5EF4-FFF2-40B4-BE49-F238E27FC236}">
                <a16:creationId xmlns:a16="http://schemas.microsoft.com/office/drawing/2014/main" id="{79CD5D66-1F74-45DE-86AC-7D541D53423A}"/>
              </a:ext>
            </a:extLst>
          </p:cNvPr>
          <p:cNvGraphicFramePr>
            <a:graphicFrameLocks noGrp="1"/>
          </p:cNvGraphicFramePr>
          <p:nvPr/>
        </p:nvGraphicFramePr>
        <p:xfrm>
          <a:off x="1191769" y="3085516"/>
          <a:ext cx="6760460" cy="1483360"/>
        </p:xfrm>
        <a:graphic>
          <a:graphicData uri="http://schemas.openxmlformats.org/drawingml/2006/table">
            <a:tbl>
              <a:tblPr firstRow="1" bandRow="1">
                <a:tableStyleId>{5C22544A-7EE6-4342-B048-85BDC9FD1C3A}</a:tableStyleId>
              </a:tblPr>
              <a:tblGrid>
                <a:gridCol w="965780">
                  <a:extLst>
                    <a:ext uri="{9D8B030D-6E8A-4147-A177-3AD203B41FA5}">
                      <a16:colId xmlns:a16="http://schemas.microsoft.com/office/drawing/2014/main" val="1964644776"/>
                    </a:ext>
                  </a:extLst>
                </a:gridCol>
                <a:gridCol w="965780">
                  <a:extLst>
                    <a:ext uri="{9D8B030D-6E8A-4147-A177-3AD203B41FA5}">
                      <a16:colId xmlns:a16="http://schemas.microsoft.com/office/drawing/2014/main" val="3735555270"/>
                    </a:ext>
                  </a:extLst>
                </a:gridCol>
                <a:gridCol w="965780">
                  <a:extLst>
                    <a:ext uri="{9D8B030D-6E8A-4147-A177-3AD203B41FA5}">
                      <a16:colId xmlns:a16="http://schemas.microsoft.com/office/drawing/2014/main" val="1683802726"/>
                    </a:ext>
                  </a:extLst>
                </a:gridCol>
                <a:gridCol w="965780">
                  <a:extLst>
                    <a:ext uri="{9D8B030D-6E8A-4147-A177-3AD203B41FA5}">
                      <a16:colId xmlns:a16="http://schemas.microsoft.com/office/drawing/2014/main" val="3720776691"/>
                    </a:ext>
                  </a:extLst>
                </a:gridCol>
                <a:gridCol w="965780">
                  <a:extLst>
                    <a:ext uri="{9D8B030D-6E8A-4147-A177-3AD203B41FA5}">
                      <a16:colId xmlns:a16="http://schemas.microsoft.com/office/drawing/2014/main" val="814958688"/>
                    </a:ext>
                  </a:extLst>
                </a:gridCol>
                <a:gridCol w="965780">
                  <a:extLst>
                    <a:ext uri="{9D8B030D-6E8A-4147-A177-3AD203B41FA5}">
                      <a16:colId xmlns:a16="http://schemas.microsoft.com/office/drawing/2014/main" val="3486646399"/>
                    </a:ext>
                  </a:extLst>
                </a:gridCol>
                <a:gridCol w="965780">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12070207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C954-05F9-4774-9E51-3F68F19AD8BE}"/>
              </a:ext>
            </a:extLst>
          </p:cNvPr>
          <p:cNvSpPr>
            <a:spLocks noGrp="1"/>
          </p:cNvSpPr>
          <p:nvPr>
            <p:ph type="title"/>
          </p:nvPr>
        </p:nvSpPr>
        <p:spPr/>
        <p:txBody>
          <a:bodyPr>
            <a:normAutofit fontScale="90000"/>
          </a:bodyPr>
          <a:lstStyle/>
          <a:p>
            <a:r>
              <a:rPr lang="en-US" dirty="0"/>
              <a:t>Naïve Bayes Classification - Example</a:t>
            </a:r>
          </a:p>
        </p:txBody>
      </p:sp>
      <p:sp>
        <p:nvSpPr>
          <p:cNvPr id="3" name="Text Placeholder 2">
            <a:extLst>
              <a:ext uri="{FF2B5EF4-FFF2-40B4-BE49-F238E27FC236}">
                <a16:creationId xmlns:a16="http://schemas.microsoft.com/office/drawing/2014/main" id="{B87257DB-17BA-49AC-A919-609FE940A0E8}"/>
              </a:ext>
            </a:extLst>
          </p:cNvPr>
          <p:cNvSpPr>
            <a:spLocks noGrp="1"/>
          </p:cNvSpPr>
          <p:nvPr>
            <p:ph type="body" idx="1"/>
          </p:nvPr>
        </p:nvSpPr>
        <p:spPr/>
        <p:txBody>
          <a:bodyPr/>
          <a:lstStyle/>
          <a:p>
            <a:pPr marL="114297" indent="0">
              <a:buNone/>
            </a:pPr>
            <a:r>
              <a:rPr lang="en-US" dirty="0"/>
              <a:t>If I get a new student with [GPA = 1.2, SAT = 550, ACT = 21], do we expect them to graduate (pos) or not (neg)?</a:t>
            </a:r>
          </a:p>
          <a:p>
            <a:pPr marL="114297" indent="0">
              <a:buNone/>
            </a:pPr>
            <a:r>
              <a:rPr lang="en-US" dirty="0"/>
              <a:t>PRODUCT RULE</a:t>
            </a:r>
          </a:p>
          <a:p>
            <a:pPr marL="114297" indent="0">
              <a:buNone/>
            </a:pPr>
            <a:r>
              <a:rPr lang="en-US" dirty="0"/>
              <a:t>p(pos | 1.2, 550, 21) = p(1.2, 550, 21 | pos) * p(pos)</a:t>
            </a:r>
          </a:p>
        </p:txBody>
      </p:sp>
      <p:graphicFrame>
        <p:nvGraphicFramePr>
          <p:cNvPr id="4" name="Table 3">
            <a:extLst>
              <a:ext uri="{FF2B5EF4-FFF2-40B4-BE49-F238E27FC236}">
                <a16:creationId xmlns:a16="http://schemas.microsoft.com/office/drawing/2014/main" id="{79CD5D66-1F74-45DE-86AC-7D541D53423A}"/>
              </a:ext>
            </a:extLst>
          </p:cNvPr>
          <p:cNvGraphicFramePr>
            <a:graphicFrameLocks noGrp="1"/>
          </p:cNvGraphicFramePr>
          <p:nvPr/>
        </p:nvGraphicFramePr>
        <p:xfrm>
          <a:off x="1191769" y="3085516"/>
          <a:ext cx="6760460" cy="1483360"/>
        </p:xfrm>
        <a:graphic>
          <a:graphicData uri="http://schemas.openxmlformats.org/drawingml/2006/table">
            <a:tbl>
              <a:tblPr firstRow="1" bandRow="1">
                <a:tableStyleId>{5C22544A-7EE6-4342-B048-85BDC9FD1C3A}</a:tableStyleId>
              </a:tblPr>
              <a:tblGrid>
                <a:gridCol w="965780">
                  <a:extLst>
                    <a:ext uri="{9D8B030D-6E8A-4147-A177-3AD203B41FA5}">
                      <a16:colId xmlns:a16="http://schemas.microsoft.com/office/drawing/2014/main" val="1964644776"/>
                    </a:ext>
                  </a:extLst>
                </a:gridCol>
                <a:gridCol w="965780">
                  <a:extLst>
                    <a:ext uri="{9D8B030D-6E8A-4147-A177-3AD203B41FA5}">
                      <a16:colId xmlns:a16="http://schemas.microsoft.com/office/drawing/2014/main" val="3735555270"/>
                    </a:ext>
                  </a:extLst>
                </a:gridCol>
                <a:gridCol w="965780">
                  <a:extLst>
                    <a:ext uri="{9D8B030D-6E8A-4147-A177-3AD203B41FA5}">
                      <a16:colId xmlns:a16="http://schemas.microsoft.com/office/drawing/2014/main" val="1683802726"/>
                    </a:ext>
                  </a:extLst>
                </a:gridCol>
                <a:gridCol w="965780">
                  <a:extLst>
                    <a:ext uri="{9D8B030D-6E8A-4147-A177-3AD203B41FA5}">
                      <a16:colId xmlns:a16="http://schemas.microsoft.com/office/drawing/2014/main" val="3720776691"/>
                    </a:ext>
                  </a:extLst>
                </a:gridCol>
                <a:gridCol w="965780">
                  <a:extLst>
                    <a:ext uri="{9D8B030D-6E8A-4147-A177-3AD203B41FA5}">
                      <a16:colId xmlns:a16="http://schemas.microsoft.com/office/drawing/2014/main" val="814958688"/>
                    </a:ext>
                  </a:extLst>
                </a:gridCol>
                <a:gridCol w="965780">
                  <a:extLst>
                    <a:ext uri="{9D8B030D-6E8A-4147-A177-3AD203B41FA5}">
                      <a16:colId xmlns:a16="http://schemas.microsoft.com/office/drawing/2014/main" val="3486646399"/>
                    </a:ext>
                  </a:extLst>
                </a:gridCol>
                <a:gridCol w="965780">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10270994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C954-05F9-4774-9E51-3F68F19AD8BE}"/>
              </a:ext>
            </a:extLst>
          </p:cNvPr>
          <p:cNvSpPr>
            <a:spLocks noGrp="1"/>
          </p:cNvSpPr>
          <p:nvPr>
            <p:ph type="title"/>
          </p:nvPr>
        </p:nvSpPr>
        <p:spPr/>
        <p:txBody>
          <a:bodyPr>
            <a:normAutofit fontScale="90000"/>
          </a:bodyPr>
          <a:lstStyle/>
          <a:p>
            <a:r>
              <a:rPr lang="en-US" dirty="0"/>
              <a:t>Naïve Bayes Classification - Example</a:t>
            </a:r>
          </a:p>
        </p:txBody>
      </p:sp>
      <p:sp>
        <p:nvSpPr>
          <p:cNvPr id="3" name="Text Placeholder 2">
            <a:extLst>
              <a:ext uri="{FF2B5EF4-FFF2-40B4-BE49-F238E27FC236}">
                <a16:creationId xmlns:a16="http://schemas.microsoft.com/office/drawing/2014/main" id="{B87257DB-17BA-49AC-A919-609FE940A0E8}"/>
              </a:ext>
            </a:extLst>
          </p:cNvPr>
          <p:cNvSpPr>
            <a:spLocks noGrp="1"/>
          </p:cNvSpPr>
          <p:nvPr>
            <p:ph type="body" idx="1"/>
          </p:nvPr>
        </p:nvSpPr>
        <p:spPr/>
        <p:txBody>
          <a:bodyPr/>
          <a:lstStyle/>
          <a:p>
            <a:pPr marL="114297" indent="0">
              <a:buNone/>
            </a:pPr>
            <a:r>
              <a:rPr lang="en-US" dirty="0"/>
              <a:t>If I get a new student with [GPA = 1.2, SAT = 550, ACT = 21], do we expect them to graduate (pos) or not (neg)?</a:t>
            </a:r>
          </a:p>
          <a:p>
            <a:pPr marL="114297" indent="0">
              <a:buNone/>
            </a:pPr>
            <a:r>
              <a:rPr lang="en-US" dirty="0"/>
              <a:t>ASSUME INDEPENDENCE</a:t>
            </a:r>
          </a:p>
          <a:p>
            <a:pPr marL="114297" indent="0">
              <a:buNone/>
            </a:pPr>
            <a:r>
              <a:rPr lang="en-US" dirty="0"/>
              <a:t>p(pos | 1.2, 550, 21) = p(1.2 | pos) * p(550 | pos) * p(21 | pos) * p(pos)</a:t>
            </a:r>
          </a:p>
        </p:txBody>
      </p:sp>
      <p:graphicFrame>
        <p:nvGraphicFramePr>
          <p:cNvPr id="4" name="Table 3">
            <a:extLst>
              <a:ext uri="{FF2B5EF4-FFF2-40B4-BE49-F238E27FC236}">
                <a16:creationId xmlns:a16="http://schemas.microsoft.com/office/drawing/2014/main" id="{79CD5D66-1F74-45DE-86AC-7D541D53423A}"/>
              </a:ext>
            </a:extLst>
          </p:cNvPr>
          <p:cNvGraphicFramePr>
            <a:graphicFrameLocks noGrp="1"/>
          </p:cNvGraphicFramePr>
          <p:nvPr/>
        </p:nvGraphicFramePr>
        <p:xfrm>
          <a:off x="1191769" y="3085516"/>
          <a:ext cx="6760460" cy="1483360"/>
        </p:xfrm>
        <a:graphic>
          <a:graphicData uri="http://schemas.openxmlformats.org/drawingml/2006/table">
            <a:tbl>
              <a:tblPr firstRow="1" bandRow="1">
                <a:tableStyleId>{5C22544A-7EE6-4342-B048-85BDC9FD1C3A}</a:tableStyleId>
              </a:tblPr>
              <a:tblGrid>
                <a:gridCol w="965780">
                  <a:extLst>
                    <a:ext uri="{9D8B030D-6E8A-4147-A177-3AD203B41FA5}">
                      <a16:colId xmlns:a16="http://schemas.microsoft.com/office/drawing/2014/main" val="1964644776"/>
                    </a:ext>
                  </a:extLst>
                </a:gridCol>
                <a:gridCol w="965780">
                  <a:extLst>
                    <a:ext uri="{9D8B030D-6E8A-4147-A177-3AD203B41FA5}">
                      <a16:colId xmlns:a16="http://schemas.microsoft.com/office/drawing/2014/main" val="3735555270"/>
                    </a:ext>
                  </a:extLst>
                </a:gridCol>
                <a:gridCol w="965780">
                  <a:extLst>
                    <a:ext uri="{9D8B030D-6E8A-4147-A177-3AD203B41FA5}">
                      <a16:colId xmlns:a16="http://schemas.microsoft.com/office/drawing/2014/main" val="1683802726"/>
                    </a:ext>
                  </a:extLst>
                </a:gridCol>
                <a:gridCol w="965780">
                  <a:extLst>
                    <a:ext uri="{9D8B030D-6E8A-4147-A177-3AD203B41FA5}">
                      <a16:colId xmlns:a16="http://schemas.microsoft.com/office/drawing/2014/main" val="3720776691"/>
                    </a:ext>
                  </a:extLst>
                </a:gridCol>
                <a:gridCol w="965780">
                  <a:extLst>
                    <a:ext uri="{9D8B030D-6E8A-4147-A177-3AD203B41FA5}">
                      <a16:colId xmlns:a16="http://schemas.microsoft.com/office/drawing/2014/main" val="814958688"/>
                    </a:ext>
                  </a:extLst>
                </a:gridCol>
                <a:gridCol w="965780">
                  <a:extLst>
                    <a:ext uri="{9D8B030D-6E8A-4147-A177-3AD203B41FA5}">
                      <a16:colId xmlns:a16="http://schemas.microsoft.com/office/drawing/2014/main" val="3486646399"/>
                    </a:ext>
                  </a:extLst>
                </a:gridCol>
                <a:gridCol w="965780">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268100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B7C-733E-4E3B-A8C0-87FECE7E68B2}"/>
              </a:ext>
            </a:extLst>
          </p:cNvPr>
          <p:cNvSpPr>
            <a:spLocks noGrp="1"/>
          </p:cNvSpPr>
          <p:nvPr>
            <p:ph type="title"/>
          </p:nvPr>
        </p:nvSpPr>
        <p:spPr/>
        <p:txBody>
          <a:bodyPr>
            <a:normAutofit fontScale="90000"/>
          </a:bodyPr>
          <a:lstStyle/>
          <a:p>
            <a:r>
              <a:rPr lang="en-US" dirty="0"/>
              <a:t>Overcoming Data Problems</a:t>
            </a:r>
          </a:p>
        </p:txBody>
      </p:sp>
      <p:sp>
        <p:nvSpPr>
          <p:cNvPr id="3" name="Text Placeholder 2">
            <a:extLst>
              <a:ext uri="{FF2B5EF4-FFF2-40B4-BE49-F238E27FC236}">
                <a16:creationId xmlns:a16="http://schemas.microsoft.com/office/drawing/2014/main" id="{7CBF4083-44CE-40F9-AD13-6E28997E124B}"/>
              </a:ext>
            </a:extLst>
          </p:cNvPr>
          <p:cNvSpPr>
            <a:spLocks noGrp="1"/>
          </p:cNvSpPr>
          <p:nvPr>
            <p:ph type="body" idx="1"/>
          </p:nvPr>
        </p:nvSpPr>
        <p:spPr/>
        <p:txBody>
          <a:bodyPr/>
          <a:lstStyle/>
          <a:p>
            <a:pPr marL="114297" indent="0">
              <a:buNone/>
            </a:pPr>
            <a:r>
              <a:rPr lang="en-US" dirty="0"/>
              <a:t>We’ve never seen a student with an SAT of 550 before! How might you address this?</a:t>
            </a:r>
          </a:p>
        </p:txBody>
      </p:sp>
      <p:graphicFrame>
        <p:nvGraphicFramePr>
          <p:cNvPr id="4" name="Table 3">
            <a:extLst>
              <a:ext uri="{FF2B5EF4-FFF2-40B4-BE49-F238E27FC236}">
                <a16:creationId xmlns:a16="http://schemas.microsoft.com/office/drawing/2014/main" id="{4EB814A2-09A5-4F0A-803C-9F500FED717A}"/>
              </a:ext>
            </a:extLst>
          </p:cNvPr>
          <p:cNvGraphicFramePr>
            <a:graphicFrameLocks noGrp="1"/>
          </p:cNvGraphicFramePr>
          <p:nvPr/>
        </p:nvGraphicFramePr>
        <p:xfrm>
          <a:off x="1191769" y="3085516"/>
          <a:ext cx="6760460" cy="1483360"/>
        </p:xfrm>
        <a:graphic>
          <a:graphicData uri="http://schemas.openxmlformats.org/drawingml/2006/table">
            <a:tbl>
              <a:tblPr firstRow="1" bandRow="1">
                <a:tableStyleId>{5C22544A-7EE6-4342-B048-85BDC9FD1C3A}</a:tableStyleId>
              </a:tblPr>
              <a:tblGrid>
                <a:gridCol w="965780">
                  <a:extLst>
                    <a:ext uri="{9D8B030D-6E8A-4147-A177-3AD203B41FA5}">
                      <a16:colId xmlns:a16="http://schemas.microsoft.com/office/drawing/2014/main" val="1964644776"/>
                    </a:ext>
                  </a:extLst>
                </a:gridCol>
                <a:gridCol w="965780">
                  <a:extLst>
                    <a:ext uri="{9D8B030D-6E8A-4147-A177-3AD203B41FA5}">
                      <a16:colId xmlns:a16="http://schemas.microsoft.com/office/drawing/2014/main" val="3735555270"/>
                    </a:ext>
                  </a:extLst>
                </a:gridCol>
                <a:gridCol w="965780">
                  <a:extLst>
                    <a:ext uri="{9D8B030D-6E8A-4147-A177-3AD203B41FA5}">
                      <a16:colId xmlns:a16="http://schemas.microsoft.com/office/drawing/2014/main" val="1683802726"/>
                    </a:ext>
                  </a:extLst>
                </a:gridCol>
                <a:gridCol w="965780">
                  <a:extLst>
                    <a:ext uri="{9D8B030D-6E8A-4147-A177-3AD203B41FA5}">
                      <a16:colId xmlns:a16="http://schemas.microsoft.com/office/drawing/2014/main" val="3720776691"/>
                    </a:ext>
                  </a:extLst>
                </a:gridCol>
                <a:gridCol w="965780">
                  <a:extLst>
                    <a:ext uri="{9D8B030D-6E8A-4147-A177-3AD203B41FA5}">
                      <a16:colId xmlns:a16="http://schemas.microsoft.com/office/drawing/2014/main" val="814958688"/>
                    </a:ext>
                  </a:extLst>
                </a:gridCol>
                <a:gridCol w="965780">
                  <a:extLst>
                    <a:ext uri="{9D8B030D-6E8A-4147-A177-3AD203B41FA5}">
                      <a16:colId xmlns:a16="http://schemas.microsoft.com/office/drawing/2014/main" val="3486646399"/>
                    </a:ext>
                  </a:extLst>
                </a:gridCol>
                <a:gridCol w="965780">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26138369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B7C-733E-4E3B-A8C0-87FECE7E68B2}"/>
              </a:ext>
            </a:extLst>
          </p:cNvPr>
          <p:cNvSpPr>
            <a:spLocks noGrp="1"/>
          </p:cNvSpPr>
          <p:nvPr>
            <p:ph type="title"/>
          </p:nvPr>
        </p:nvSpPr>
        <p:spPr/>
        <p:txBody>
          <a:bodyPr>
            <a:normAutofit fontScale="90000"/>
          </a:bodyPr>
          <a:lstStyle/>
          <a:p>
            <a:r>
              <a:rPr lang="en-US" dirty="0"/>
              <a:t>Overfitting Solutions - Binning</a:t>
            </a:r>
          </a:p>
        </p:txBody>
      </p:sp>
      <p:sp>
        <p:nvSpPr>
          <p:cNvPr id="3" name="Text Placeholder 2">
            <a:extLst>
              <a:ext uri="{FF2B5EF4-FFF2-40B4-BE49-F238E27FC236}">
                <a16:creationId xmlns:a16="http://schemas.microsoft.com/office/drawing/2014/main" id="{7CBF4083-44CE-40F9-AD13-6E28997E124B}"/>
              </a:ext>
            </a:extLst>
          </p:cNvPr>
          <p:cNvSpPr>
            <a:spLocks noGrp="1"/>
          </p:cNvSpPr>
          <p:nvPr>
            <p:ph type="body" idx="1"/>
          </p:nvPr>
        </p:nvSpPr>
        <p:spPr/>
        <p:txBody>
          <a:bodyPr/>
          <a:lstStyle/>
          <a:p>
            <a:pPr marL="114297" indent="0">
              <a:buNone/>
            </a:pPr>
            <a:r>
              <a:rPr lang="en-US" dirty="0"/>
              <a:t>Binning – Assign values to bins</a:t>
            </a:r>
          </a:p>
          <a:p>
            <a:pPr marL="114297" indent="0">
              <a:buNone/>
            </a:pPr>
            <a:endParaRPr lang="en-US" dirty="0"/>
          </a:p>
          <a:p>
            <a:pPr marL="114297" indent="0">
              <a:buNone/>
            </a:pPr>
            <a:r>
              <a:rPr lang="en-US" dirty="0"/>
              <a:t>Bins can vary in size, number, shape</a:t>
            </a:r>
          </a:p>
          <a:p>
            <a:pPr marL="114297" indent="0">
              <a:buNone/>
            </a:pPr>
            <a:r>
              <a:rPr lang="en-US" dirty="0"/>
              <a:t>	 - Equity concern?</a:t>
            </a:r>
          </a:p>
        </p:txBody>
      </p:sp>
      <p:graphicFrame>
        <p:nvGraphicFramePr>
          <p:cNvPr id="4" name="Table 3">
            <a:extLst>
              <a:ext uri="{FF2B5EF4-FFF2-40B4-BE49-F238E27FC236}">
                <a16:creationId xmlns:a16="http://schemas.microsoft.com/office/drawing/2014/main" id="{4EB814A2-09A5-4F0A-803C-9F500FED717A}"/>
              </a:ext>
            </a:extLst>
          </p:cNvPr>
          <p:cNvGraphicFramePr>
            <a:graphicFrameLocks noGrp="1"/>
          </p:cNvGraphicFramePr>
          <p:nvPr/>
        </p:nvGraphicFramePr>
        <p:xfrm>
          <a:off x="1191769" y="3085516"/>
          <a:ext cx="6760460" cy="1752600"/>
        </p:xfrm>
        <a:graphic>
          <a:graphicData uri="http://schemas.openxmlformats.org/drawingml/2006/table">
            <a:tbl>
              <a:tblPr firstRow="1" bandRow="1">
                <a:tableStyleId>{5C22544A-7EE6-4342-B048-85BDC9FD1C3A}</a:tableStyleId>
              </a:tblPr>
              <a:tblGrid>
                <a:gridCol w="965780">
                  <a:extLst>
                    <a:ext uri="{9D8B030D-6E8A-4147-A177-3AD203B41FA5}">
                      <a16:colId xmlns:a16="http://schemas.microsoft.com/office/drawing/2014/main" val="1964644776"/>
                    </a:ext>
                  </a:extLst>
                </a:gridCol>
                <a:gridCol w="965780">
                  <a:extLst>
                    <a:ext uri="{9D8B030D-6E8A-4147-A177-3AD203B41FA5}">
                      <a16:colId xmlns:a16="http://schemas.microsoft.com/office/drawing/2014/main" val="3735555270"/>
                    </a:ext>
                  </a:extLst>
                </a:gridCol>
                <a:gridCol w="965780">
                  <a:extLst>
                    <a:ext uri="{9D8B030D-6E8A-4147-A177-3AD203B41FA5}">
                      <a16:colId xmlns:a16="http://schemas.microsoft.com/office/drawing/2014/main" val="1683802726"/>
                    </a:ext>
                  </a:extLst>
                </a:gridCol>
                <a:gridCol w="965780">
                  <a:extLst>
                    <a:ext uri="{9D8B030D-6E8A-4147-A177-3AD203B41FA5}">
                      <a16:colId xmlns:a16="http://schemas.microsoft.com/office/drawing/2014/main" val="3720776691"/>
                    </a:ext>
                  </a:extLst>
                </a:gridCol>
                <a:gridCol w="965780">
                  <a:extLst>
                    <a:ext uri="{9D8B030D-6E8A-4147-A177-3AD203B41FA5}">
                      <a16:colId xmlns:a16="http://schemas.microsoft.com/office/drawing/2014/main" val="814958688"/>
                    </a:ext>
                  </a:extLst>
                </a:gridCol>
                <a:gridCol w="965780">
                  <a:extLst>
                    <a:ext uri="{9D8B030D-6E8A-4147-A177-3AD203B41FA5}">
                      <a16:colId xmlns:a16="http://schemas.microsoft.com/office/drawing/2014/main" val="3486646399"/>
                    </a:ext>
                  </a:extLst>
                </a:gridCol>
                <a:gridCol w="965780">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64008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1001-1400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751-1000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1001-1400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1401-1600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31-36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21-25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272727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E9C8-12A7-4059-A92A-2D0CF954E0EC}"/>
              </a:ext>
            </a:extLst>
          </p:cNvPr>
          <p:cNvSpPr>
            <a:spLocks noGrp="1"/>
          </p:cNvSpPr>
          <p:nvPr>
            <p:ph type="title"/>
          </p:nvPr>
        </p:nvSpPr>
        <p:spPr/>
        <p:txBody>
          <a:bodyPr/>
          <a:lstStyle/>
          <a:p>
            <a:r>
              <a:rPr lang="en-US" dirty="0"/>
              <a:t>What is “Experience”?</a:t>
            </a:r>
          </a:p>
        </p:txBody>
      </p:sp>
      <p:sp>
        <p:nvSpPr>
          <p:cNvPr id="3" name="Text Placeholder 2">
            <a:extLst>
              <a:ext uri="{FF2B5EF4-FFF2-40B4-BE49-F238E27FC236}">
                <a16:creationId xmlns:a16="http://schemas.microsoft.com/office/drawing/2014/main" id="{3E3796DA-CBDE-4F06-89F1-7B6E18FAC222}"/>
              </a:ext>
            </a:extLst>
          </p:cNvPr>
          <p:cNvSpPr>
            <a:spLocks noGrp="1"/>
          </p:cNvSpPr>
          <p:nvPr>
            <p:ph type="body" idx="1"/>
          </p:nvPr>
        </p:nvSpPr>
        <p:spPr/>
        <p:txBody>
          <a:bodyPr/>
          <a:lstStyle/>
          <a:p>
            <a:pPr marL="114300" indent="0">
              <a:buNone/>
            </a:pPr>
            <a:endParaRPr lang="en-US" dirty="0"/>
          </a:p>
        </p:txBody>
      </p:sp>
      <p:pic>
        <p:nvPicPr>
          <p:cNvPr id="2050" name="Picture 2" descr="https://lh5.googleusercontent.com/AQanPYNXdjtLXvpN7sAhP188NML-zjjfcIKmnC0bynrCtCA6HNZTHxyI17FnkT38qsQWHTFpgnPI2wzjDxTvO4EV9tbdtkD9CSR-nz1S5QSHmgwuodLy_BZaxEwSLxyp83uzug_gtFw">
            <a:extLst>
              <a:ext uri="{FF2B5EF4-FFF2-40B4-BE49-F238E27FC236}">
                <a16:creationId xmlns:a16="http://schemas.microsoft.com/office/drawing/2014/main" id="{FE060E2D-2070-4605-A240-1D6B2B582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52475"/>
            <a:ext cx="4739411" cy="186871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NFNF_63pAPDl_NRW4bDLj6JBvpZmRh1SgYeZ5fBOunXtXavND7mv4r1O_ZYJpUNEZhDUib5s3Cli99pGMdkzGhyDOjwwUVshVk1AOdAgX-iwiG5lXdfHReJxiLuY7X_GaCiTnpR0vT4">
            <a:extLst>
              <a:ext uri="{FF2B5EF4-FFF2-40B4-BE49-F238E27FC236}">
                <a16:creationId xmlns:a16="http://schemas.microsoft.com/office/drawing/2014/main" id="{DAA77A45-31D0-4C21-9E39-B97967A83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188" y="2067571"/>
            <a:ext cx="3530651" cy="26309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cience journals">
            <a:extLst>
              <a:ext uri="{FF2B5EF4-FFF2-40B4-BE49-F238E27FC236}">
                <a16:creationId xmlns:a16="http://schemas.microsoft.com/office/drawing/2014/main" id="{92A1EF5D-22CE-4F0E-BA3F-D2D7BDD8F3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381" y="1139875"/>
            <a:ext cx="4461607" cy="2429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network graph">
            <a:extLst>
              <a:ext uri="{FF2B5EF4-FFF2-40B4-BE49-F238E27FC236}">
                <a16:creationId xmlns:a16="http://schemas.microsoft.com/office/drawing/2014/main" id="{FF4313AF-0F23-41EF-82D2-9E9E460F76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75027"/>
            <a:ext cx="3281037" cy="286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9569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1B1-62BE-4D79-AD8F-6151935087F7}"/>
              </a:ext>
            </a:extLst>
          </p:cNvPr>
          <p:cNvSpPr>
            <a:spLocks noGrp="1"/>
          </p:cNvSpPr>
          <p:nvPr>
            <p:ph type="title"/>
          </p:nvPr>
        </p:nvSpPr>
        <p:spPr/>
        <p:txBody>
          <a:bodyPr/>
          <a:lstStyle/>
          <a:p>
            <a:r>
              <a:rPr lang="en-US" dirty="0"/>
              <a:t>Overfitting Solutions – Increasing Sample Size</a:t>
            </a:r>
          </a:p>
        </p:txBody>
      </p:sp>
      <p:sp>
        <p:nvSpPr>
          <p:cNvPr id="3" name="Content Placeholder 2">
            <a:extLst>
              <a:ext uri="{FF2B5EF4-FFF2-40B4-BE49-F238E27FC236}">
                <a16:creationId xmlns:a16="http://schemas.microsoft.com/office/drawing/2014/main" id="{89EE0281-DD7B-433A-A3F2-A7601D28EE28}"/>
              </a:ext>
            </a:extLst>
          </p:cNvPr>
          <p:cNvSpPr>
            <a:spLocks noGrp="1"/>
          </p:cNvSpPr>
          <p:nvPr>
            <p:ph idx="1"/>
          </p:nvPr>
        </p:nvSpPr>
        <p:spPr/>
        <p:txBody>
          <a:bodyPr/>
          <a:lstStyle/>
          <a:p>
            <a:r>
              <a:rPr lang="en-US" i="1" dirty="0"/>
              <a:t>“If I just keep taking samples, surely I’ll eventually cover my whole sample space!”</a:t>
            </a:r>
          </a:p>
        </p:txBody>
      </p:sp>
      <p:pic>
        <p:nvPicPr>
          <p:cNvPr id="1026" name="Picture 2" descr="https://upload.wikimedia.org/wikipedia/commons/thumb/7/74/Normal_Distribution_PDF.svg/350px-Normal_Distribution_PDF.svg.png">
            <a:extLst>
              <a:ext uri="{FF2B5EF4-FFF2-40B4-BE49-F238E27FC236}">
                <a16:creationId xmlns:a16="http://schemas.microsoft.com/office/drawing/2014/main" id="{233D55E3-E2FE-4D4C-8B5C-1F3097783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844" y="2571750"/>
            <a:ext cx="2500313"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379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D495-A47F-4356-8670-3385DDB4B3A2}"/>
              </a:ext>
            </a:extLst>
          </p:cNvPr>
          <p:cNvSpPr>
            <a:spLocks noGrp="1"/>
          </p:cNvSpPr>
          <p:nvPr>
            <p:ph type="title"/>
          </p:nvPr>
        </p:nvSpPr>
        <p:spPr/>
        <p:txBody>
          <a:bodyPr/>
          <a:lstStyle/>
          <a:p>
            <a:r>
              <a:rPr lang="en-US" dirty="0"/>
              <a:t>Overfitting Solutions – Targeted Sampling</a:t>
            </a:r>
          </a:p>
        </p:txBody>
      </p:sp>
      <p:sp>
        <p:nvSpPr>
          <p:cNvPr id="3" name="Content Placeholder 2">
            <a:extLst>
              <a:ext uri="{FF2B5EF4-FFF2-40B4-BE49-F238E27FC236}">
                <a16:creationId xmlns:a16="http://schemas.microsoft.com/office/drawing/2014/main" id="{002F638A-0C38-4D61-8688-23228A02ADC8}"/>
              </a:ext>
            </a:extLst>
          </p:cNvPr>
          <p:cNvSpPr>
            <a:spLocks noGrp="1"/>
          </p:cNvSpPr>
          <p:nvPr>
            <p:ph idx="1"/>
          </p:nvPr>
        </p:nvSpPr>
        <p:spPr/>
        <p:txBody>
          <a:bodyPr/>
          <a:lstStyle/>
          <a:p>
            <a:r>
              <a:rPr lang="en-US" i="1" dirty="0"/>
              <a:t>“If I know to expect something, I can go seek out examples for training!”</a:t>
            </a:r>
          </a:p>
        </p:txBody>
      </p:sp>
      <p:pic>
        <p:nvPicPr>
          <p:cNvPr id="2050" name="Picture 2" descr="Image result for chicken and egg">
            <a:extLst>
              <a:ext uri="{FF2B5EF4-FFF2-40B4-BE49-F238E27FC236}">
                <a16:creationId xmlns:a16="http://schemas.microsoft.com/office/drawing/2014/main" id="{0321D4C3-E2AE-4E0E-B7E8-AFB0CF8F5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197433"/>
            <a:ext cx="1723306" cy="24352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222E8D75-0C9B-46FA-8161-345105F453E4}"/>
              </a:ext>
            </a:extLst>
          </p:cNvPr>
          <p:cNvGraphicFramePr>
            <a:graphicFrameLocks noGrp="1"/>
          </p:cNvGraphicFramePr>
          <p:nvPr/>
        </p:nvGraphicFramePr>
        <p:xfrm>
          <a:off x="2351956" y="2571751"/>
          <a:ext cx="6760460" cy="1752600"/>
        </p:xfrm>
        <a:graphic>
          <a:graphicData uri="http://schemas.openxmlformats.org/drawingml/2006/table">
            <a:tbl>
              <a:tblPr firstRow="1" bandRow="1">
                <a:tableStyleId>{5C22544A-7EE6-4342-B048-85BDC9FD1C3A}</a:tableStyleId>
              </a:tblPr>
              <a:tblGrid>
                <a:gridCol w="965780">
                  <a:extLst>
                    <a:ext uri="{9D8B030D-6E8A-4147-A177-3AD203B41FA5}">
                      <a16:colId xmlns:a16="http://schemas.microsoft.com/office/drawing/2014/main" val="1964644776"/>
                    </a:ext>
                  </a:extLst>
                </a:gridCol>
                <a:gridCol w="965780">
                  <a:extLst>
                    <a:ext uri="{9D8B030D-6E8A-4147-A177-3AD203B41FA5}">
                      <a16:colId xmlns:a16="http://schemas.microsoft.com/office/drawing/2014/main" val="3735555270"/>
                    </a:ext>
                  </a:extLst>
                </a:gridCol>
                <a:gridCol w="965780">
                  <a:extLst>
                    <a:ext uri="{9D8B030D-6E8A-4147-A177-3AD203B41FA5}">
                      <a16:colId xmlns:a16="http://schemas.microsoft.com/office/drawing/2014/main" val="1683802726"/>
                    </a:ext>
                  </a:extLst>
                </a:gridCol>
                <a:gridCol w="965780">
                  <a:extLst>
                    <a:ext uri="{9D8B030D-6E8A-4147-A177-3AD203B41FA5}">
                      <a16:colId xmlns:a16="http://schemas.microsoft.com/office/drawing/2014/main" val="3720776691"/>
                    </a:ext>
                  </a:extLst>
                </a:gridCol>
                <a:gridCol w="965780">
                  <a:extLst>
                    <a:ext uri="{9D8B030D-6E8A-4147-A177-3AD203B41FA5}">
                      <a16:colId xmlns:a16="http://schemas.microsoft.com/office/drawing/2014/main" val="814958688"/>
                    </a:ext>
                  </a:extLst>
                </a:gridCol>
                <a:gridCol w="965780">
                  <a:extLst>
                    <a:ext uri="{9D8B030D-6E8A-4147-A177-3AD203B41FA5}">
                      <a16:colId xmlns:a16="http://schemas.microsoft.com/office/drawing/2014/main" val="3486646399"/>
                    </a:ext>
                  </a:extLst>
                </a:gridCol>
                <a:gridCol w="965780">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64008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1001-1400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751-1000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1001-1400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1401-1600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31-36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21-25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3679920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F9B1-DBBB-4804-AF81-FE3D924CBC7D}"/>
              </a:ext>
            </a:extLst>
          </p:cNvPr>
          <p:cNvSpPr>
            <a:spLocks noGrp="1"/>
          </p:cNvSpPr>
          <p:nvPr>
            <p:ph type="title"/>
          </p:nvPr>
        </p:nvSpPr>
        <p:spPr/>
        <p:txBody>
          <a:bodyPr/>
          <a:lstStyle/>
          <a:p>
            <a:r>
              <a:rPr lang="en-US" dirty="0"/>
              <a:t>Overfitting Solutions – Trust the Experts</a:t>
            </a:r>
          </a:p>
        </p:txBody>
      </p:sp>
      <p:sp>
        <p:nvSpPr>
          <p:cNvPr id="3" name="Content Placeholder 2">
            <a:extLst>
              <a:ext uri="{FF2B5EF4-FFF2-40B4-BE49-F238E27FC236}">
                <a16:creationId xmlns:a16="http://schemas.microsoft.com/office/drawing/2014/main" id="{488AA4FE-40E5-4A74-9560-BDD00A0A6A64}"/>
              </a:ext>
            </a:extLst>
          </p:cNvPr>
          <p:cNvSpPr>
            <a:spLocks noGrp="1"/>
          </p:cNvSpPr>
          <p:nvPr>
            <p:ph idx="1"/>
          </p:nvPr>
        </p:nvSpPr>
        <p:spPr>
          <a:xfrm>
            <a:off x="628650" y="1369219"/>
            <a:ext cx="7886700" cy="3774281"/>
          </a:xfrm>
        </p:spPr>
        <p:txBody>
          <a:bodyPr>
            <a:normAutofit/>
          </a:bodyPr>
          <a:lstStyle/>
          <a:p>
            <a:pPr marL="0" indent="0">
              <a:buNone/>
            </a:pPr>
            <a:r>
              <a:rPr lang="en-US" dirty="0"/>
              <a:t>Sometimes there could be databases or lists of interest to your problem, e.g. a “cutoff score” for SAT scores, or a “valence score” for NLP word connotations.</a:t>
            </a:r>
          </a:p>
          <a:p>
            <a:pPr marL="0" indent="0">
              <a:buNone/>
            </a:pPr>
            <a:r>
              <a:rPr lang="en-US" dirty="0"/>
              <a:t>	 - Does it actually fit my problem space?</a:t>
            </a:r>
          </a:p>
          <a:p>
            <a:pPr marL="0" indent="0">
              <a:buNone/>
            </a:pPr>
            <a:r>
              <a:rPr lang="en-US" dirty="0"/>
              <a:t>	 - Do I trust it?</a:t>
            </a:r>
          </a:p>
        </p:txBody>
      </p:sp>
    </p:spTree>
    <p:extLst>
      <p:ext uri="{BB962C8B-B14F-4D97-AF65-F5344CB8AC3E}">
        <p14:creationId xmlns:p14="http://schemas.microsoft.com/office/powerpoint/2010/main" val="31715031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D2B7-C7F7-4345-9F4B-54BA79202C40}"/>
              </a:ext>
            </a:extLst>
          </p:cNvPr>
          <p:cNvSpPr>
            <a:spLocks noGrp="1"/>
          </p:cNvSpPr>
          <p:nvPr>
            <p:ph type="title"/>
          </p:nvPr>
        </p:nvSpPr>
        <p:spPr/>
        <p:txBody>
          <a:bodyPr/>
          <a:lstStyle/>
          <a:p>
            <a:r>
              <a:rPr lang="en-US" dirty="0"/>
              <a:t>Overfitting Solutions - Smoothing</a:t>
            </a:r>
          </a:p>
        </p:txBody>
      </p:sp>
      <p:sp>
        <p:nvSpPr>
          <p:cNvPr id="3" name="Content Placeholder 2">
            <a:extLst>
              <a:ext uri="{FF2B5EF4-FFF2-40B4-BE49-F238E27FC236}">
                <a16:creationId xmlns:a16="http://schemas.microsoft.com/office/drawing/2014/main" id="{A1A36196-9A55-4F44-B0E8-E4A4FE0CB327}"/>
              </a:ext>
            </a:extLst>
          </p:cNvPr>
          <p:cNvSpPr>
            <a:spLocks noGrp="1"/>
          </p:cNvSpPr>
          <p:nvPr>
            <p:ph idx="1"/>
          </p:nvPr>
        </p:nvSpPr>
        <p:spPr/>
        <p:txBody>
          <a:bodyPr/>
          <a:lstStyle/>
          <a:p>
            <a:pPr marL="0" indent="0">
              <a:buNone/>
            </a:pPr>
            <a:r>
              <a:rPr lang="en-US" dirty="0"/>
              <a:t>Builds on the assumption that “nothing is impossible”</a:t>
            </a:r>
          </a:p>
        </p:txBody>
      </p:sp>
      <p:pic>
        <p:nvPicPr>
          <p:cNvPr id="5" name="Picture 4">
            <a:extLst>
              <a:ext uri="{FF2B5EF4-FFF2-40B4-BE49-F238E27FC236}">
                <a16:creationId xmlns:a16="http://schemas.microsoft.com/office/drawing/2014/main" id="{2D92498C-9394-479E-A55C-30C374968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3206" y="2007989"/>
            <a:ext cx="3557588" cy="1985963"/>
          </a:xfrm>
          <a:prstGeom prst="rect">
            <a:avLst/>
          </a:prstGeom>
        </p:spPr>
      </p:pic>
    </p:spTree>
    <p:extLst>
      <p:ext uri="{BB962C8B-B14F-4D97-AF65-F5344CB8AC3E}">
        <p14:creationId xmlns:p14="http://schemas.microsoft.com/office/powerpoint/2010/main" val="3042119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229C-A180-4946-AD23-5900995F87AF}"/>
              </a:ext>
            </a:extLst>
          </p:cNvPr>
          <p:cNvSpPr>
            <a:spLocks noGrp="1"/>
          </p:cNvSpPr>
          <p:nvPr>
            <p:ph type="title"/>
          </p:nvPr>
        </p:nvSpPr>
        <p:spPr/>
        <p:txBody>
          <a:bodyPr/>
          <a:lstStyle/>
          <a:p>
            <a:r>
              <a:rPr lang="en-US" dirty="0"/>
              <a:t>Overfitting Solutions - Smoothing</a:t>
            </a:r>
          </a:p>
        </p:txBody>
      </p:sp>
      <p:sp>
        <p:nvSpPr>
          <p:cNvPr id="3" name="Content Placeholder 2">
            <a:extLst>
              <a:ext uri="{FF2B5EF4-FFF2-40B4-BE49-F238E27FC236}">
                <a16:creationId xmlns:a16="http://schemas.microsoft.com/office/drawing/2014/main" id="{925E3E66-E7FA-4087-BB07-CD66C94379CE}"/>
              </a:ext>
            </a:extLst>
          </p:cNvPr>
          <p:cNvSpPr>
            <a:spLocks noGrp="1"/>
          </p:cNvSpPr>
          <p:nvPr>
            <p:ph idx="1"/>
          </p:nvPr>
        </p:nvSpPr>
        <p:spPr/>
        <p:txBody>
          <a:bodyPr>
            <a:normAutofit/>
          </a:bodyPr>
          <a:lstStyle/>
          <a:p>
            <a:pPr marL="0" indent="0">
              <a:buNone/>
            </a:pPr>
            <a:r>
              <a:rPr lang="en-US" dirty="0"/>
              <a:t>Step 1) Start with a </a:t>
            </a:r>
            <a:r>
              <a:rPr lang="en-US" i="1" dirty="0"/>
              <a:t>completely</a:t>
            </a:r>
            <a:r>
              <a:rPr lang="en-US" dirty="0"/>
              <a:t> naïve, untrained understanding</a:t>
            </a:r>
          </a:p>
          <a:p>
            <a:pPr marL="0" indent="0">
              <a:buNone/>
            </a:pPr>
            <a:r>
              <a:rPr lang="en-US" dirty="0"/>
              <a:t> - “a) All possible examples are equally likely to exist in my problem space and b) All classes are equally likely”</a:t>
            </a:r>
          </a:p>
          <a:p>
            <a:pPr marL="0" indent="0">
              <a:buNone/>
            </a:pPr>
            <a:r>
              <a:rPr lang="en-US" dirty="0"/>
              <a:t> - All HS features are equally likely to appear in a student and all students are equally likely to be positive or negative</a:t>
            </a:r>
          </a:p>
          <a:p>
            <a:pPr marL="0" indent="0">
              <a:buNone/>
            </a:pPr>
            <a:r>
              <a:rPr lang="en-US" dirty="0"/>
              <a:t>p(x) = 	</a:t>
            </a:r>
            <a:r>
              <a:rPr lang="en-US" u="sng" dirty="0"/>
              <a:t>  1 </a:t>
            </a:r>
            <a:r>
              <a:rPr lang="en-US" dirty="0"/>
              <a:t>				p(y) = 	</a:t>
            </a:r>
            <a:r>
              <a:rPr lang="en-US" u="sng" dirty="0"/>
              <a:t>  1 </a:t>
            </a:r>
            <a:r>
              <a:rPr lang="en-US" dirty="0"/>
              <a:t>	</a:t>
            </a:r>
          </a:p>
          <a:p>
            <a:pPr marL="0" indent="0">
              <a:buNone/>
            </a:pPr>
            <a:r>
              <a:rPr lang="en-US" dirty="0"/>
              <a:t>	|V|					|Y|</a:t>
            </a:r>
          </a:p>
        </p:txBody>
      </p:sp>
    </p:spTree>
    <p:extLst>
      <p:ext uri="{BB962C8B-B14F-4D97-AF65-F5344CB8AC3E}">
        <p14:creationId xmlns:p14="http://schemas.microsoft.com/office/powerpoint/2010/main" val="7749962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229C-A180-4946-AD23-5900995F87AF}"/>
              </a:ext>
            </a:extLst>
          </p:cNvPr>
          <p:cNvSpPr>
            <a:spLocks noGrp="1"/>
          </p:cNvSpPr>
          <p:nvPr>
            <p:ph type="title"/>
          </p:nvPr>
        </p:nvSpPr>
        <p:spPr/>
        <p:txBody>
          <a:bodyPr/>
          <a:lstStyle/>
          <a:p>
            <a:r>
              <a:rPr lang="en-US" dirty="0"/>
              <a:t>Overfitting Solutions - Smoothing</a:t>
            </a:r>
          </a:p>
        </p:txBody>
      </p:sp>
      <p:sp>
        <p:nvSpPr>
          <p:cNvPr id="3" name="Content Placeholder 2">
            <a:extLst>
              <a:ext uri="{FF2B5EF4-FFF2-40B4-BE49-F238E27FC236}">
                <a16:creationId xmlns:a16="http://schemas.microsoft.com/office/drawing/2014/main" id="{925E3E66-E7FA-4087-BB07-CD66C94379CE}"/>
              </a:ext>
            </a:extLst>
          </p:cNvPr>
          <p:cNvSpPr>
            <a:spLocks noGrp="1"/>
          </p:cNvSpPr>
          <p:nvPr>
            <p:ph idx="1"/>
          </p:nvPr>
        </p:nvSpPr>
        <p:spPr>
          <a:xfrm>
            <a:off x="628650" y="1369219"/>
            <a:ext cx="7886700" cy="3774281"/>
          </a:xfrm>
        </p:spPr>
        <p:txBody>
          <a:bodyPr>
            <a:normAutofit/>
          </a:bodyPr>
          <a:lstStyle/>
          <a:p>
            <a:pPr marL="0" indent="0">
              <a:buNone/>
            </a:pPr>
            <a:r>
              <a:rPr lang="en-US" dirty="0"/>
              <a:t>Step 2) Add our training cases to the evidence set</a:t>
            </a:r>
          </a:p>
          <a:p>
            <a:pPr marL="0" indent="0">
              <a:buNone/>
            </a:pPr>
            <a:r>
              <a:rPr lang="en-US" dirty="0"/>
              <a:t>BEFORE</a:t>
            </a:r>
          </a:p>
          <a:p>
            <a:pPr marL="0" indent="0">
              <a:buNone/>
            </a:pPr>
            <a:r>
              <a:rPr lang="en-US" dirty="0"/>
              <a:t>p(</a:t>
            </a:r>
            <a:r>
              <a:rPr lang="en-US" dirty="0" err="1"/>
              <a:t>x|y</a:t>
            </a:r>
            <a:r>
              <a:rPr lang="en-US" dirty="0"/>
              <a:t>) = </a:t>
            </a:r>
            <a:r>
              <a:rPr lang="en-US" u="sng" dirty="0"/>
              <a:t>p(</a:t>
            </a:r>
            <a:r>
              <a:rPr lang="en-US" u="sng" dirty="0" err="1"/>
              <a:t>x,y</a:t>
            </a:r>
            <a:r>
              <a:rPr lang="en-US" u="sng" dirty="0"/>
              <a:t>)</a:t>
            </a:r>
            <a:r>
              <a:rPr lang="en-US" dirty="0"/>
              <a:t>	= </a:t>
            </a:r>
            <a:r>
              <a:rPr lang="en-US" u="sng" dirty="0"/>
              <a:t># positive grads with “x” in them</a:t>
            </a:r>
          </a:p>
          <a:p>
            <a:pPr marL="0" indent="0">
              <a:buNone/>
            </a:pPr>
            <a:r>
              <a:rPr lang="en-US" dirty="0"/>
              <a:t>	     p(y)		# positive grads</a:t>
            </a:r>
          </a:p>
          <a:p>
            <a:pPr marL="0" indent="0">
              <a:buNone/>
            </a:pPr>
            <a:r>
              <a:rPr lang="en-US" dirty="0"/>
              <a:t>AFTER</a:t>
            </a:r>
          </a:p>
          <a:p>
            <a:pPr marL="0" indent="0">
              <a:buNone/>
            </a:pPr>
            <a:r>
              <a:rPr lang="en-US" dirty="0"/>
              <a:t>p(</a:t>
            </a:r>
            <a:r>
              <a:rPr lang="en-US" dirty="0" err="1"/>
              <a:t>x|y</a:t>
            </a:r>
            <a:r>
              <a:rPr lang="en-US" dirty="0"/>
              <a:t>) = </a:t>
            </a:r>
            <a:r>
              <a:rPr lang="en-US" u="sng" dirty="0"/>
              <a:t> p(</a:t>
            </a:r>
            <a:r>
              <a:rPr lang="en-US" u="sng" dirty="0" err="1"/>
              <a:t>x,y</a:t>
            </a:r>
            <a:r>
              <a:rPr lang="en-US" u="sng" dirty="0"/>
              <a:t>) + 1 </a:t>
            </a:r>
            <a:r>
              <a:rPr lang="en-US" dirty="0"/>
              <a:t>	= </a:t>
            </a:r>
            <a:r>
              <a:rPr lang="en-US" u="sng" dirty="0"/>
              <a:t># positive grads with “x” (found in training) + 1 </a:t>
            </a:r>
            <a:r>
              <a:rPr lang="en-US" dirty="0"/>
              <a:t>	</a:t>
            </a:r>
          </a:p>
          <a:p>
            <a:pPr marL="0" indent="0">
              <a:buNone/>
            </a:pPr>
            <a:r>
              <a:rPr lang="en-US" dirty="0"/>
              <a:t>	    p(y) +|V|	   # positive grads (in training) + tot. student options</a:t>
            </a:r>
          </a:p>
          <a:p>
            <a:pPr marL="0" indent="0">
              <a:buNone/>
            </a:pPr>
            <a:endParaRPr lang="en-US" dirty="0"/>
          </a:p>
          <a:p>
            <a:pPr marL="0" indent="0">
              <a:buNone/>
            </a:pPr>
            <a:r>
              <a:rPr lang="en-US" dirty="0"/>
              <a:t>Add-1 or Laplace Smoothing</a:t>
            </a:r>
          </a:p>
        </p:txBody>
      </p:sp>
    </p:spTree>
    <p:extLst>
      <p:ext uri="{BB962C8B-B14F-4D97-AF65-F5344CB8AC3E}">
        <p14:creationId xmlns:p14="http://schemas.microsoft.com/office/powerpoint/2010/main" val="17001534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229C-A180-4946-AD23-5900995F87AF}"/>
              </a:ext>
            </a:extLst>
          </p:cNvPr>
          <p:cNvSpPr>
            <a:spLocks noGrp="1"/>
          </p:cNvSpPr>
          <p:nvPr>
            <p:ph type="title"/>
          </p:nvPr>
        </p:nvSpPr>
        <p:spPr/>
        <p:txBody>
          <a:bodyPr/>
          <a:lstStyle/>
          <a:p>
            <a:r>
              <a:rPr lang="en-US" dirty="0"/>
              <a:t>Overfitting Solutions - Smoothing</a:t>
            </a:r>
          </a:p>
        </p:txBody>
      </p:sp>
      <p:sp>
        <p:nvSpPr>
          <p:cNvPr id="3" name="Content Placeholder 2">
            <a:extLst>
              <a:ext uri="{FF2B5EF4-FFF2-40B4-BE49-F238E27FC236}">
                <a16:creationId xmlns:a16="http://schemas.microsoft.com/office/drawing/2014/main" id="{925E3E66-E7FA-4087-BB07-CD66C94379CE}"/>
              </a:ext>
            </a:extLst>
          </p:cNvPr>
          <p:cNvSpPr>
            <a:spLocks noGrp="1"/>
          </p:cNvSpPr>
          <p:nvPr>
            <p:ph idx="1"/>
          </p:nvPr>
        </p:nvSpPr>
        <p:spPr>
          <a:xfrm>
            <a:off x="628650" y="1369219"/>
            <a:ext cx="7886700" cy="3774281"/>
          </a:xfrm>
        </p:spPr>
        <p:txBody>
          <a:bodyPr>
            <a:normAutofit/>
          </a:bodyPr>
          <a:lstStyle/>
          <a:p>
            <a:pPr marL="0" indent="0">
              <a:buNone/>
            </a:pPr>
            <a:r>
              <a:rPr lang="en-US" dirty="0"/>
              <a:t>Step 2) Add our training cases to the evidence set</a:t>
            </a:r>
          </a:p>
          <a:p>
            <a:pPr marL="0" indent="0">
              <a:buNone/>
            </a:pPr>
            <a:r>
              <a:rPr lang="en-US" dirty="0"/>
              <a:t>BEFORE</a:t>
            </a:r>
          </a:p>
          <a:p>
            <a:pPr marL="0" indent="0">
              <a:buNone/>
            </a:pPr>
            <a:r>
              <a:rPr lang="en-US" dirty="0"/>
              <a:t>p(y) = </a:t>
            </a:r>
            <a:r>
              <a:rPr lang="en-US" u="sng" dirty="0"/>
              <a:t># positive students</a:t>
            </a:r>
          </a:p>
          <a:p>
            <a:pPr marL="0" indent="0">
              <a:buNone/>
            </a:pPr>
            <a:r>
              <a:rPr lang="en-US" dirty="0"/>
              <a:t>	# students</a:t>
            </a:r>
          </a:p>
          <a:p>
            <a:pPr marL="0" indent="0">
              <a:buNone/>
            </a:pPr>
            <a:r>
              <a:rPr lang="en-US" dirty="0"/>
              <a:t>AFTER</a:t>
            </a:r>
          </a:p>
          <a:p>
            <a:pPr marL="0" indent="0">
              <a:buNone/>
            </a:pPr>
            <a:r>
              <a:rPr lang="en-US" dirty="0"/>
              <a:t>p(y) = </a:t>
            </a:r>
            <a:r>
              <a:rPr lang="en-US" u="sng" dirty="0"/>
              <a:t># positive students (found in training) + 1 </a:t>
            </a:r>
            <a:r>
              <a:rPr lang="en-US" dirty="0"/>
              <a:t>	</a:t>
            </a:r>
          </a:p>
          <a:p>
            <a:pPr marL="0" indent="0">
              <a:buNone/>
            </a:pPr>
            <a:r>
              <a:rPr lang="en-US" dirty="0"/>
              <a:t>	 # students (found in training) + total classes</a:t>
            </a:r>
          </a:p>
          <a:p>
            <a:pPr marL="0" indent="0">
              <a:buNone/>
            </a:pPr>
            <a:endParaRPr lang="en-US" dirty="0"/>
          </a:p>
          <a:p>
            <a:pPr marL="0" indent="0">
              <a:buNone/>
            </a:pPr>
            <a:r>
              <a:rPr lang="en-US" dirty="0"/>
              <a:t>Add-1 or Laplace Smoothing</a:t>
            </a:r>
          </a:p>
        </p:txBody>
      </p:sp>
    </p:spTree>
    <p:extLst>
      <p:ext uri="{BB962C8B-B14F-4D97-AF65-F5344CB8AC3E}">
        <p14:creationId xmlns:p14="http://schemas.microsoft.com/office/powerpoint/2010/main" val="1864784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B7C-733E-4E3B-A8C0-87FECE7E68B2}"/>
              </a:ext>
            </a:extLst>
          </p:cNvPr>
          <p:cNvSpPr>
            <a:spLocks noGrp="1"/>
          </p:cNvSpPr>
          <p:nvPr>
            <p:ph type="title"/>
          </p:nvPr>
        </p:nvSpPr>
        <p:spPr/>
        <p:txBody>
          <a:bodyPr>
            <a:normAutofit fontScale="90000"/>
          </a:bodyPr>
          <a:lstStyle/>
          <a:p>
            <a:r>
              <a:rPr lang="en-US" dirty="0"/>
              <a:t>Overcoming Data Problems</a:t>
            </a:r>
          </a:p>
        </p:txBody>
      </p:sp>
      <p:sp>
        <p:nvSpPr>
          <p:cNvPr id="3" name="Text Placeholder 2">
            <a:extLst>
              <a:ext uri="{FF2B5EF4-FFF2-40B4-BE49-F238E27FC236}">
                <a16:creationId xmlns:a16="http://schemas.microsoft.com/office/drawing/2014/main" id="{7CBF4083-44CE-40F9-AD13-6E28997E124B}"/>
              </a:ext>
            </a:extLst>
          </p:cNvPr>
          <p:cNvSpPr>
            <a:spLocks noGrp="1"/>
          </p:cNvSpPr>
          <p:nvPr>
            <p:ph type="body" idx="1"/>
          </p:nvPr>
        </p:nvSpPr>
        <p:spPr/>
        <p:txBody>
          <a:bodyPr/>
          <a:lstStyle/>
          <a:p>
            <a:pPr marL="114297" indent="0">
              <a:buNone/>
            </a:pPr>
            <a:r>
              <a:rPr lang="en-US" dirty="0"/>
              <a:t>Binning + Smoothing</a:t>
            </a:r>
          </a:p>
          <a:p>
            <a:pPr marL="114297" indent="0">
              <a:buNone/>
            </a:pPr>
            <a:endParaRPr lang="en-US" dirty="0"/>
          </a:p>
          <a:p>
            <a:pPr marL="114297" indent="0">
              <a:buNone/>
            </a:pPr>
            <a:r>
              <a:rPr lang="en-US" dirty="0"/>
              <a:t>GPA: 5 Bins - A, B, C, D, F</a:t>
            </a:r>
          </a:p>
          <a:p>
            <a:pPr marL="114297" indent="0">
              <a:buNone/>
            </a:pPr>
            <a:r>
              <a:rPr lang="en-US" dirty="0"/>
              <a:t>SAT: 2 Bins - &gt;600</a:t>
            </a:r>
          </a:p>
          <a:p>
            <a:pPr marL="114297" indent="0">
              <a:buNone/>
            </a:pPr>
            <a:r>
              <a:rPr lang="en-US" dirty="0"/>
              <a:t>ACT: 2 Bins - &gt;25 </a:t>
            </a:r>
          </a:p>
        </p:txBody>
      </p:sp>
      <p:graphicFrame>
        <p:nvGraphicFramePr>
          <p:cNvPr id="4" name="Table 3">
            <a:extLst>
              <a:ext uri="{FF2B5EF4-FFF2-40B4-BE49-F238E27FC236}">
                <a16:creationId xmlns:a16="http://schemas.microsoft.com/office/drawing/2014/main" id="{4EB814A2-09A5-4F0A-803C-9F500FED717A}"/>
              </a:ext>
            </a:extLst>
          </p:cNvPr>
          <p:cNvGraphicFramePr>
            <a:graphicFrameLocks noGrp="1"/>
          </p:cNvGraphicFramePr>
          <p:nvPr/>
        </p:nvGraphicFramePr>
        <p:xfrm>
          <a:off x="1191769" y="3085516"/>
          <a:ext cx="6760460" cy="1483360"/>
        </p:xfrm>
        <a:graphic>
          <a:graphicData uri="http://schemas.openxmlformats.org/drawingml/2006/table">
            <a:tbl>
              <a:tblPr firstRow="1" bandRow="1">
                <a:tableStyleId>{5C22544A-7EE6-4342-B048-85BDC9FD1C3A}</a:tableStyleId>
              </a:tblPr>
              <a:tblGrid>
                <a:gridCol w="965780">
                  <a:extLst>
                    <a:ext uri="{9D8B030D-6E8A-4147-A177-3AD203B41FA5}">
                      <a16:colId xmlns:a16="http://schemas.microsoft.com/office/drawing/2014/main" val="1964644776"/>
                    </a:ext>
                  </a:extLst>
                </a:gridCol>
                <a:gridCol w="965780">
                  <a:extLst>
                    <a:ext uri="{9D8B030D-6E8A-4147-A177-3AD203B41FA5}">
                      <a16:colId xmlns:a16="http://schemas.microsoft.com/office/drawing/2014/main" val="3735555270"/>
                    </a:ext>
                  </a:extLst>
                </a:gridCol>
                <a:gridCol w="965780">
                  <a:extLst>
                    <a:ext uri="{9D8B030D-6E8A-4147-A177-3AD203B41FA5}">
                      <a16:colId xmlns:a16="http://schemas.microsoft.com/office/drawing/2014/main" val="1683802726"/>
                    </a:ext>
                  </a:extLst>
                </a:gridCol>
                <a:gridCol w="965780">
                  <a:extLst>
                    <a:ext uri="{9D8B030D-6E8A-4147-A177-3AD203B41FA5}">
                      <a16:colId xmlns:a16="http://schemas.microsoft.com/office/drawing/2014/main" val="3720776691"/>
                    </a:ext>
                  </a:extLst>
                </a:gridCol>
                <a:gridCol w="965780">
                  <a:extLst>
                    <a:ext uri="{9D8B030D-6E8A-4147-A177-3AD203B41FA5}">
                      <a16:colId xmlns:a16="http://schemas.microsoft.com/office/drawing/2014/main" val="814958688"/>
                    </a:ext>
                  </a:extLst>
                </a:gridCol>
                <a:gridCol w="965780">
                  <a:extLst>
                    <a:ext uri="{9D8B030D-6E8A-4147-A177-3AD203B41FA5}">
                      <a16:colId xmlns:a16="http://schemas.microsoft.com/office/drawing/2014/main" val="3486646399"/>
                    </a:ext>
                  </a:extLst>
                </a:gridCol>
                <a:gridCol w="965780">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370840">
                <a:tc>
                  <a:txBody>
                    <a:bodyPr/>
                    <a:lstStyle/>
                    <a:p>
                      <a:r>
                        <a:rPr lang="en-US" sz="1800" i="1"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i="1"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i="1"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7978435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FC19-63B3-4E71-B7DC-CD31BF6DE6A8}"/>
              </a:ext>
            </a:extLst>
          </p:cNvPr>
          <p:cNvSpPr>
            <a:spLocks noGrp="1"/>
          </p:cNvSpPr>
          <p:nvPr>
            <p:ph type="title"/>
          </p:nvPr>
        </p:nvSpPr>
        <p:spPr/>
        <p:txBody>
          <a:bodyPr>
            <a:normAutofit fontScale="90000"/>
          </a:bodyPr>
          <a:lstStyle/>
          <a:p>
            <a:r>
              <a:rPr lang="en-US" dirty="0"/>
              <a:t>Smoothing Rationale</a:t>
            </a:r>
          </a:p>
        </p:txBody>
      </p:sp>
      <p:sp>
        <p:nvSpPr>
          <p:cNvPr id="3" name="Text Placeholder 2">
            <a:extLst>
              <a:ext uri="{FF2B5EF4-FFF2-40B4-BE49-F238E27FC236}">
                <a16:creationId xmlns:a16="http://schemas.microsoft.com/office/drawing/2014/main" id="{C3DCF044-CA1D-4CC7-8D7D-2E749AC8E9C9}"/>
              </a:ext>
            </a:extLst>
          </p:cNvPr>
          <p:cNvSpPr>
            <a:spLocks noGrp="1"/>
          </p:cNvSpPr>
          <p:nvPr>
            <p:ph type="body" idx="1"/>
          </p:nvPr>
        </p:nvSpPr>
        <p:spPr>
          <a:xfrm>
            <a:off x="311700" y="1152474"/>
            <a:ext cx="8520600" cy="399102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297" indent="0">
              <a:buNone/>
            </a:pPr>
            <a:r>
              <a:rPr lang="en-US" dirty="0"/>
              <a:t>You are adding a unique case for each possible combination of features (including Outcome) to your observations, so that when you’re calculating how many of each case you observed, they include these hypotheticals, these “hallucinations”.</a:t>
            </a:r>
          </a:p>
          <a:p>
            <a:pPr marL="114297" indent="0">
              <a:buNone/>
            </a:pPr>
            <a:endParaRPr lang="en-US" dirty="0"/>
          </a:p>
        </p:txBody>
      </p:sp>
      <p:graphicFrame>
        <p:nvGraphicFramePr>
          <p:cNvPr id="4" name="Table 3">
            <a:extLst>
              <a:ext uri="{FF2B5EF4-FFF2-40B4-BE49-F238E27FC236}">
                <a16:creationId xmlns:a16="http://schemas.microsoft.com/office/drawing/2014/main" id="{39483818-5563-4719-9307-5DEC170AC6E6}"/>
              </a:ext>
            </a:extLst>
          </p:cNvPr>
          <p:cNvGraphicFramePr>
            <a:graphicFrameLocks noGrp="1"/>
          </p:cNvGraphicFramePr>
          <p:nvPr>
            <p:extLst>
              <p:ext uri="{D42A27DB-BD31-4B8C-83A1-F6EECF244321}">
                <p14:modId xmlns:p14="http://schemas.microsoft.com/office/powerpoint/2010/main" val="3099791789"/>
              </p:ext>
            </p:extLst>
          </p:nvPr>
        </p:nvGraphicFramePr>
        <p:xfrm>
          <a:off x="175260" y="1291590"/>
          <a:ext cx="8657045" cy="229108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1964644776"/>
                    </a:ext>
                  </a:extLst>
                </a:gridCol>
                <a:gridCol w="378395">
                  <a:extLst>
                    <a:ext uri="{9D8B030D-6E8A-4147-A177-3AD203B41FA5}">
                      <a16:colId xmlns:a16="http://schemas.microsoft.com/office/drawing/2014/main" val="1650934458"/>
                    </a:ext>
                  </a:extLst>
                </a:gridCol>
                <a:gridCol w="509238">
                  <a:extLst>
                    <a:ext uri="{9D8B030D-6E8A-4147-A177-3AD203B41FA5}">
                      <a16:colId xmlns:a16="http://schemas.microsoft.com/office/drawing/2014/main" val="3912234835"/>
                    </a:ext>
                  </a:extLst>
                </a:gridCol>
                <a:gridCol w="509238">
                  <a:extLst>
                    <a:ext uri="{9D8B030D-6E8A-4147-A177-3AD203B41FA5}">
                      <a16:colId xmlns:a16="http://schemas.microsoft.com/office/drawing/2014/main" val="1579608492"/>
                    </a:ext>
                  </a:extLst>
                </a:gridCol>
                <a:gridCol w="509238">
                  <a:extLst>
                    <a:ext uri="{9D8B030D-6E8A-4147-A177-3AD203B41FA5}">
                      <a16:colId xmlns:a16="http://schemas.microsoft.com/office/drawing/2014/main" val="2099991047"/>
                    </a:ext>
                  </a:extLst>
                </a:gridCol>
                <a:gridCol w="509238">
                  <a:extLst>
                    <a:ext uri="{9D8B030D-6E8A-4147-A177-3AD203B41FA5}">
                      <a16:colId xmlns:a16="http://schemas.microsoft.com/office/drawing/2014/main" val="3460197161"/>
                    </a:ext>
                  </a:extLst>
                </a:gridCol>
                <a:gridCol w="509238">
                  <a:extLst>
                    <a:ext uri="{9D8B030D-6E8A-4147-A177-3AD203B41FA5}">
                      <a16:colId xmlns:a16="http://schemas.microsoft.com/office/drawing/2014/main" val="3413093997"/>
                    </a:ext>
                  </a:extLst>
                </a:gridCol>
                <a:gridCol w="509238">
                  <a:extLst>
                    <a:ext uri="{9D8B030D-6E8A-4147-A177-3AD203B41FA5}">
                      <a16:colId xmlns:a16="http://schemas.microsoft.com/office/drawing/2014/main" val="639083582"/>
                    </a:ext>
                  </a:extLst>
                </a:gridCol>
                <a:gridCol w="509238">
                  <a:extLst>
                    <a:ext uri="{9D8B030D-6E8A-4147-A177-3AD203B41FA5}">
                      <a16:colId xmlns:a16="http://schemas.microsoft.com/office/drawing/2014/main" val="542363389"/>
                    </a:ext>
                  </a:extLst>
                </a:gridCol>
                <a:gridCol w="509238">
                  <a:extLst>
                    <a:ext uri="{9D8B030D-6E8A-4147-A177-3AD203B41FA5}">
                      <a16:colId xmlns:a16="http://schemas.microsoft.com/office/drawing/2014/main" val="3576987813"/>
                    </a:ext>
                  </a:extLst>
                </a:gridCol>
                <a:gridCol w="509238">
                  <a:extLst>
                    <a:ext uri="{9D8B030D-6E8A-4147-A177-3AD203B41FA5}">
                      <a16:colId xmlns:a16="http://schemas.microsoft.com/office/drawing/2014/main" val="4261624045"/>
                    </a:ext>
                  </a:extLst>
                </a:gridCol>
                <a:gridCol w="509238">
                  <a:extLst>
                    <a:ext uri="{9D8B030D-6E8A-4147-A177-3AD203B41FA5}">
                      <a16:colId xmlns:a16="http://schemas.microsoft.com/office/drawing/2014/main" val="3735555270"/>
                    </a:ext>
                  </a:extLst>
                </a:gridCol>
                <a:gridCol w="509238">
                  <a:extLst>
                    <a:ext uri="{9D8B030D-6E8A-4147-A177-3AD203B41FA5}">
                      <a16:colId xmlns:a16="http://schemas.microsoft.com/office/drawing/2014/main" val="1683802726"/>
                    </a:ext>
                  </a:extLst>
                </a:gridCol>
                <a:gridCol w="509238">
                  <a:extLst>
                    <a:ext uri="{9D8B030D-6E8A-4147-A177-3AD203B41FA5}">
                      <a16:colId xmlns:a16="http://schemas.microsoft.com/office/drawing/2014/main" val="3720776691"/>
                    </a:ext>
                  </a:extLst>
                </a:gridCol>
                <a:gridCol w="509238">
                  <a:extLst>
                    <a:ext uri="{9D8B030D-6E8A-4147-A177-3AD203B41FA5}">
                      <a16:colId xmlns:a16="http://schemas.microsoft.com/office/drawing/2014/main" val="814958688"/>
                    </a:ext>
                  </a:extLst>
                </a:gridCol>
                <a:gridCol w="509238">
                  <a:extLst>
                    <a:ext uri="{9D8B030D-6E8A-4147-A177-3AD203B41FA5}">
                      <a16:colId xmlns:a16="http://schemas.microsoft.com/office/drawing/2014/main" val="3486646399"/>
                    </a:ext>
                  </a:extLst>
                </a:gridCol>
                <a:gridCol w="509238">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latin typeface="Petrona"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640080">
                <a:tc>
                  <a:txBody>
                    <a:bodyPr/>
                    <a:lstStyle/>
                    <a:p>
                      <a:r>
                        <a:rPr lang="en-US" sz="1800" i="1" dirty="0">
                          <a:solidFill>
                            <a:sysClr val="windowText" lastClr="000000"/>
                          </a:solidFill>
                          <a:latin typeface="Petrona" panose="020B0604020202020204" charset="0"/>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latin typeface="Petrona" panose="020B060402020202020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640080">
                <a:tc>
                  <a:txBody>
                    <a:bodyPr/>
                    <a:lstStyle/>
                    <a:p>
                      <a:r>
                        <a:rPr lang="en-US" sz="1800" i="1" dirty="0">
                          <a:solidFill>
                            <a:sysClr val="windowText" lastClr="000000"/>
                          </a:solidFill>
                          <a:latin typeface="Petrona" panose="020B0604020202020204" charset="0"/>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640080">
                <a:tc>
                  <a:txBody>
                    <a:bodyPr/>
                    <a:lstStyle/>
                    <a:p>
                      <a:r>
                        <a:rPr lang="en-US" sz="1800" i="1" dirty="0">
                          <a:solidFill>
                            <a:sysClr val="windowText" lastClr="000000"/>
                          </a:solidFill>
                          <a:latin typeface="Petrona" panose="020B0604020202020204" charset="0"/>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34554672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FC19-63B3-4E71-B7DC-CD31BF6DE6A8}"/>
              </a:ext>
            </a:extLst>
          </p:cNvPr>
          <p:cNvSpPr>
            <a:spLocks noGrp="1"/>
          </p:cNvSpPr>
          <p:nvPr>
            <p:ph type="title"/>
          </p:nvPr>
        </p:nvSpPr>
        <p:spPr/>
        <p:txBody>
          <a:bodyPr>
            <a:normAutofit fontScale="90000"/>
          </a:bodyPr>
          <a:lstStyle/>
          <a:p>
            <a:r>
              <a:rPr lang="en-US" dirty="0"/>
              <a:t>Smoothing Rationale</a:t>
            </a:r>
          </a:p>
        </p:txBody>
      </p:sp>
      <p:sp>
        <p:nvSpPr>
          <p:cNvPr id="3" name="Text Placeholder 2">
            <a:extLst>
              <a:ext uri="{FF2B5EF4-FFF2-40B4-BE49-F238E27FC236}">
                <a16:creationId xmlns:a16="http://schemas.microsoft.com/office/drawing/2014/main" id="{C3DCF044-CA1D-4CC7-8D7D-2E749AC8E9C9}"/>
              </a:ext>
            </a:extLst>
          </p:cNvPr>
          <p:cNvSpPr>
            <a:spLocks noGrp="1"/>
          </p:cNvSpPr>
          <p:nvPr>
            <p:ph type="body" idx="1"/>
          </p:nvPr>
        </p:nvSpPr>
        <p:spPr>
          <a:xfrm>
            <a:off x="311700" y="1152475"/>
            <a:ext cx="8520600" cy="399102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114297" indent="0">
              <a:buNone/>
            </a:pPr>
            <a:r>
              <a:rPr lang="en-US" dirty="0"/>
              <a:t>You are adding a unique case for each possible combination of features (including Outcome) to your observations, so that when you’re calculating how many of each case you observed, they include these hypotheticals, these “hallucinations”.</a:t>
            </a:r>
          </a:p>
          <a:p>
            <a:pPr marL="114297" indent="0">
              <a:buNone/>
            </a:pPr>
            <a:endParaRPr lang="en-US" dirty="0"/>
          </a:p>
          <a:p>
            <a:pPr marL="114297" indent="0">
              <a:buNone/>
            </a:pPr>
            <a:r>
              <a:rPr lang="en-US" dirty="0"/>
              <a:t>2 outcomes * 5 GPA bins * 2 SAT bins * 2 ACT bins = 40 new cases</a:t>
            </a:r>
          </a:p>
          <a:p>
            <a:pPr marL="114297" indent="0">
              <a:buNone/>
            </a:pPr>
            <a:endParaRPr lang="en-US" dirty="0"/>
          </a:p>
        </p:txBody>
      </p:sp>
      <p:graphicFrame>
        <p:nvGraphicFramePr>
          <p:cNvPr id="4" name="Table 3">
            <a:extLst>
              <a:ext uri="{FF2B5EF4-FFF2-40B4-BE49-F238E27FC236}">
                <a16:creationId xmlns:a16="http://schemas.microsoft.com/office/drawing/2014/main" id="{39483818-5563-4719-9307-5DEC170AC6E6}"/>
              </a:ext>
            </a:extLst>
          </p:cNvPr>
          <p:cNvGraphicFramePr>
            <a:graphicFrameLocks noGrp="1"/>
          </p:cNvGraphicFramePr>
          <p:nvPr>
            <p:extLst>
              <p:ext uri="{D42A27DB-BD31-4B8C-83A1-F6EECF244321}">
                <p14:modId xmlns:p14="http://schemas.microsoft.com/office/powerpoint/2010/main" val="3701628604"/>
              </p:ext>
            </p:extLst>
          </p:nvPr>
        </p:nvGraphicFramePr>
        <p:xfrm>
          <a:off x="121925" y="1152475"/>
          <a:ext cx="8710375" cy="22910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1964644776"/>
                    </a:ext>
                  </a:extLst>
                </a:gridCol>
                <a:gridCol w="338950">
                  <a:extLst>
                    <a:ext uri="{9D8B030D-6E8A-4147-A177-3AD203B41FA5}">
                      <a16:colId xmlns:a16="http://schemas.microsoft.com/office/drawing/2014/main" val="1650934458"/>
                    </a:ext>
                  </a:extLst>
                </a:gridCol>
                <a:gridCol w="512375">
                  <a:extLst>
                    <a:ext uri="{9D8B030D-6E8A-4147-A177-3AD203B41FA5}">
                      <a16:colId xmlns:a16="http://schemas.microsoft.com/office/drawing/2014/main" val="3912234835"/>
                    </a:ext>
                  </a:extLst>
                </a:gridCol>
                <a:gridCol w="512375">
                  <a:extLst>
                    <a:ext uri="{9D8B030D-6E8A-4147-A177-3AD203B41FA5}">
                      <a16:colId xmlns:a16="http://schemas.microsoft.com/office/drawing/2014/main" val="1579608492"/>
                    </a:ext>
                  </a:extLst>
                </a:gridCol>
                <a:gridCol w="512375">
                  <a:extLst>
                    <a:ext uri="{9D8B030D-6E8A-4147-A177-3AD203B41FA5}">
                      <a16:colId xmlns:a16="http://schemas.microsoft.com/office/drawing/2014/main" val="2099991047"/>
                    </a:ext>
                  </a:extLst>
                </a:gridCol>
                <a:gridCol w="512375">
                  <a:extLst>
                    <a:ext uri="{9D8B030D-6E8A-4147-A177-3AD203B41FA5}">
                      <a16:colId xmlns:a16="http://schemas.microsoft.com/office/drawing/2014/main" val="3460197161"/>
                    </a:ext>
                  </a:extLst>
                </a:gridCol>
                <a:gridCol w="512375">
                  <a:extLst>
                    <a:ext uri="{9D8B030D-6E8A-4147-A177-3AD203B41FA5}">
                      <a16:colId xmlns:a16="http://schemas.microsoft.com/office/drawing/2014/main" val="3413093997"/>
                    </a:ext>
                  </a:extLst>
                </a:gridCol>
                <a:gridCol w="512375">
                  <a:extLst>
                    <a:ext uri="{9D8B030D-6E8A-4147-A177-3AD203B41FA5}">
                      <a16:colId xmlns:a16="http://schemas.microsoft.com/office/drawing/2014/main" val="639083582"/>
                    </a:ext>
                  </a:extLst>
                </a:gridCol>
                <a:gridCol w="512375">
                  <a:extLst>
                    <a:ext uri="{9D8B030D-6E8A-4147-A177-3AD203B41FA5}">
                      <a16:colId xmlns:a16="http://schemas.microsoft.com/office/drawing/2014/main" val="542363389"/>
                    </a:ext>
                  </a:extLst>
                </a:gridCol>
                <a:gridCol w="512375">
                  <a:extLst>
                    <a:ext uri="{9D8B030D-6E8A-4147-A177-3AD203B41FA5}">
                      <a16:colId xmlns:a16="http://schemas.microsoft.com/office/drawing/2014/main" val="3576987813"/>
                    </a:ext>
                  </a:extLst>
                </a:gridCol>
                <a:gridCol w="512375">
                  <a:extLst>
                    <a:ext uri="{9D8B030D-6E8A-4147-A177-3AD203B41FA5}">
                      <a16:colId xmlns:a16="http://schemas.microsoft.com/office/drawing/2014/main" val="4261624045"/>
                    </a:ext>
                  </a:extLst>
                </a:gridCol>
                <a:gridCol w="512375">
                  <a:extLst>
                    <a:ext uri="{9D8B030D-6E8A-4147-A177-3AD203B41FA5}">
                      <a16:colId xmlns:a16="http://schemas.microsoft.com/office/drawing/2014/main" val="3735555270"/>
                    </a:ext>
                  </a:extLst>
                </a:gridCol>
                <a:gridCol w="512375">
                  <a:extLst>
                    <a:ext uri="{9D8B030D-6E8A-4147-A177-3AD203B41FA5}">
                      <a16:colId xmlns:a16="http://schemas.microsoft.com/office/drawing/2014/main" val="1683802726"/>
                    </a:ext>
                  </a:extLst>
                </a:gridCol>
                <a:gridCol w="512375">
                  <a:extLst>
                    <a:ext uri="{9D8B030D-6E8A-4147-A177-3AD203B41FA5}">
                      <a16:colId xmlns:a16="http://schemas.microsoft.com/office/drawing/2014/main" val="3720776691"/>
                    </a:ext>
                  </a:extLst>
                </a:gridCol>
                <a:gridCol w="512375">
                  <a:extLst>
                    <a:ext uri="{9D8B030D-6E8A-4147-A177-3AD203B41FA5}">
                      <a16:colId xmlns:a16="http://schemas.microsoft.com/office/drawing/2014/main" val="814958688"/>
                    </a:ext>
                  </a:extLst>
                </a:gridCol>
                <a:gridCol w="512375">
                  <a:extLst>
                    <a:ext uri="{9D8B030D-6E8A-4147-A177-3AD203B41FA5}">
                      <a16:colId xmlns:a16="http://schemas.microsoft.com/office/drawing/2014/main" val="3486646399"/>
                    </a:ext>
                  </a:extLst>
                </a:gridCol>
                <a:gridCol w="512375">
                  <a:extLst>
                    <a:ext uri="{9D8B030D-6E8A-4147-A177-3AD203B41FA5}">
                      <a16:colId xmlns:a16="http://schemas.microsoft.com/office/drawing/2014/main" val="3243202387"/>
                    </a:ext>
                  </a:extLst>
                </a:gridCol>
              </a:tblGrid>
              <a:tr h="370840">
                <a:tc>
                  <a:txBody>
                    <a:bodyPr/>
                    <a:lstStyle/>
                    <a:p>
                      <a:endParaRPr lang="en-US" sz="1800" b="1" dirty="0">
                        <a:solidFill>
                          <a:sysClr val="windowText" lastClr="000000"/>
                        </a:solidFill>
                        <a:latin typeface="Petrona"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solidFill>
                            <a:sysClr val="windowText" lastClr="00000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640080">
                <a:tc>
                  <a:txBody>
                    <a:bodyPr/>
                    <a:lstStyle/>
                    <a:p>
                      <a:r>
                        <a:rPr lang="en-US" sz="1800" i="1" dirty="0">
                          <a:solidFill>
                            <a:sysClr val="windowText" lastClr="000000"/>
                          </a:solidFill>
                          <a:latin typeface="Petrona" panose="020B0604020202020204" charset="0"/>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latin typeface="Petrona" panose="020B060402020202020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640080">
                <a:tc>
                  <a:txBody>
                    <a:bodyPr/>
                    <a:lstStyle/>
                    <a:p>
                      <a:r>
                        <a:rPr lang="en-US" sz="1800" i="1" dirty="0">
                          <a:solidFill>
                            <a:sysClr val="windowText" lastClr="000000"/>
                          </a:solidFill>
                          <a:latin typeface="Petrona" panose="020B0604020202020204" charset="0"/>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640080">
                <a:tc>
                  <a:txBody>
                    <a:bodyPr/>
                    <a:lstStyle/>
                    <a:p>
                      <a:r>
                        <a:rPr lang="en-US" sz="1800" i="1" dirty="0">
                          <a:solidFill>
                            <a:sysClr val="windowText" lastClr="000000"/>
                          </a:solidFill>
                          <a:latin typeface="Petrona" panose="020B0604020202020204" charset="0"/>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i="1" dirty="0">
                          <a:solidFill>
                            <a:srgbClr val="0070C0"/>
                          </a:solidFill>
                          <a:latin typeface="Petrona" panose="020B060402020202020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latin typeface="Petrona" panose="020B060402020202020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FF0000"/>
                          </a:solidFill>
                          <a:latin typeface="Petrona" panose="020B060402020202020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397315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E9C8-12A7-4059-A92A-2D0CF954E0EC}"/>
              </a:ext>
            </a:extLst>
          </p:cNvPr>
          <p:cNvSpPr>
            <a:spLocks noGrp="1"/>
          </p:cNvSpPr>
          <p:nvPr>
            <p:ph type="title"/>
          </p:nvPr>
        </p:nvSpPr>
        <p:spPr/>
        <p:txBody>
          <a:bodyPr/>
          <a:lstStyle/>
          <a:p>
            <a:r>
              <a:rPr lang="en-US" dirty="0"/>
              <a:t>What is “Experience”?</a:t>
            </a:r>
          </a:p>
        </p:txBody>
      </p:sp>
      <p:sp>
        <p:nvSpPr>
          <p:cNvPr id="3" name="Text Placeholder 2">
            <a:extLst>
              <a:ext uri="{FF2B5EF4-FFF2-40B4-BE49-F238E27FC236}">
                <a16:creationId xmlns:a16="http://schemas.microsoft.com/office/drawing/2014/main" id="{3E3796DA-CBDE-4F06-89F1-7B6E18FAC222}"/>
              </a:ext>
            </a:extLst>
          </p:cNvPr>
          <p:cNvSpPr>
            <a:spLocks noGrp="1"/>
          </p:cNvSpPr>
          <p:nvPr>
            <p:ph type="body" idx="1"/>
          </p:nvPr>
        </p:nvSpPr>
        <p:spPr/>
        <p:txBody>
          <a:bodyPr/>
          <a:lstStyle/>
          <a:p>
            <a:pPr marL="114300" indent="0">
              <a:buNone/>
            </a:pPr>
            <a:endParaRPr lang="en-US" dirty="0"/>
          </a:p>
        </p:txBody>
      </p:sp>
      <p:pic>
        <p:nvPicPr>
          <p:cNvPr id="2050" name="Picture 2" descr="https://lh5.googleusercontent.com/AQanPYNXdjtLXvpN7sAhP188NML-zjjfcIKmnC0bynrCtCA6HNZTHxyI17FnkT38qsQWHTFpgnPI2wzjDxTvO4EV9tbdtkD9CSR-nz1S5QSHmgwuodLy_BZaxEwSLxyp83uzug_gtFw">
            <a:extLst>
              <a:ext uri="{FF2B5EF4-FFF2-40B4-BE49-F238E27FC236}">
                <a16:creationId xmlns:a16="http://schemas.microsoft.com/office/drawing/2014/main" id="{FE060E2D-2070-4605-A240-1D6B2B582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52475"/>
            <a:ext cx="4739411" cy="186871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NFNF_63pAPDl_NRW4bDLj6JBvpZmRh1SgYeZ5fBOunXtXavND7mv4r1O_ZYJpUNEZhDUib5s3Cli99pGMdkzGhyDOjwwUVshVk1AOdAgX-iwiG5lXdfHReJxiLuY7X_GaCiTnpR0vT4">
            <a:extLst>
              <a:ext uri="{FF2B5EF4-FFF2-40B4-BE49-F238E27FC236}">
                <a16:creationId xmlns:a16="http://schemas.microsoft.com/office/drawing/2014/main" id="{DAA77A45-31D0-4C21-9E39-B97967A83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188" y="2067571"/>
            <a:ext cx="3530651" cy="26309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cience journals">
            <a:extLst>
              <a:ext uri="{FF2B5EF4-FFF2-40B4-BE49-F238E27FC236}">
                <a16:creationId xmlns:a16="http://schemas.microsoft.com/office/drawing/2014/main" id="{92A1EF5D-22CE-4F0E-BA3F-D2D7BDD8F3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381" y="1139875"/>
            <a:ext cx="4461607" cy="2429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network graph">
            <a:extLst>
              <a:ext uri="{FF2B5EF4-FFF2-40B4-BE49-F238E27FC236}">
                <a16:creationId xmlns:a16="http://schemas.microsoft.com/office/drawing/2014/main" id="{FF4313AF-0F23-41EF-82D2-9E9E460F76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75027"/>
            <a:ext cx="3281037" cy="286847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genome data">
            <a:extLst>
              <a:ext uri="{FF2B5EF4-FFF2-40B4-BE49-F238E27FC236}">
                <a16:creationId xmlns:a16="http://schemas.microsoft.com/office/drawing/2014/main" id="{60F5655C-3EA9-4570-A9FF-33465323D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0690" y="3427438"/>
            <a:ext cx="28575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2376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D961-176B-46BF-B7CE-6497772B5EBB}"/>
              </a:ext>
            </a:extLst>
          </p:cNvPr>
          <p:cNvSpPr>
            <a:spLocks noGrp="1"/>
          </p:cNvSpPr>
          <p:nvPr>
            <p:ph type="title"/>
          </p:nvPr>
        </p:nvSpPr>
        <p:spPr/>
        <p:txBody>
          <a:bodyPr>
            <a:normAutofit fontScale="90000"/>
          </a:bodyPr>
          <a:lstStyle/>
          <a:p>
            <a:r>
              <a:rPr lang="en-US" dirty="0"/>
              <a:t>Naïve Bayes - Probabilities  </a:t>
            </a:r>
          </a:p>
        </p:txBody>
      </p:sp>
      <p:sp>
        <p:nvSpPr>
          <p:cNvPr id="3" name="Text Placeholder 2">
            <a:extLst>
              <a:ext uri="{FF2B5EF4-FFF2-40B4-BE49-F238E27FC236}">
                <a16:creationId xmlns:a16="http://schemas.microsoft.com/office/drawing/2014/main" id="{F17C8FB6-A9ED-4A0A-A6DB-AAAB262683FB}"/>
              </a:ext>
            </a:extLst>
          </p:cNvPr>
          <p:cNvSpPr>
            <a:spLocks noGrp="1"/>
          </p:cNvSpPr>
          <p:nvPr>
            <p:ph type="body" idx="1"/>
          </p:nvPr>
        </p:nvSpPr>
        <p:spPr/>
        <p:txBody>
          <a:bodyPr/>
          <a:lstStyle/>
          <a:p>
            <a:pPr marL="114297" indent="0">
              <a:buNone/>
            </a:pPr>
            <a:r>
              <a:rPr lang="en-US" dirty="0"/>
              <a:t>The probability of tweet x of length D being of class y</a:t>
            </a:r>
          </a:p>
          <a:p>
            <a:pPr marL="114297" indent="0">
              <a:buNone/>
            </a:pPr>
            <a:endParaRPr lang="en-US" dirty="0"/>
          </a:p>
          <a:p>
            <a:pPr marL="114297" indent="0">
              <a:buNone/>
            </a:pPr>
            <a:r>
              <a:rPr lang="en-US" dirty="0"/>
              <a:t>p(</a:t>
            </a:r>
            <a:r>
              <a:rPr lang="en-US" dirty="0" err="1"/>
              <a:t>y|x</a:t>
            </a:r>
            <a:r>
              <a:rPr lang="en-US" dirty="0"/>
              <a:t>) = p(y) * ∏</a:t>
            </a:r>
            <a:r>
              <a:rPr lang="en-US" baseline="-25000" dirty="0" err="1"/>
              <a:t>i</a:t>
            </a:r>
            <a:r>
              <a:rPr lang="en-US" baseline="-25000" dirty="0"/>
              <a:t>=1</a:t>
            </a:r>
            <a:r>
              <a:rPr lang="en-US" baseline="-25000" dirty="0">
                <a:sym typeface="Wingdings" panose="05000000000000000000" pitchFamily="2" charset="2"/>
              </a:rPr>
              <a:t>D</a:t>
            </a:r>
            <a:r>
              <a:rPr lang="en-US" dirty="0">
                <a:sym typeface="Wingdings" panose="05000000000000000000" pitchFamily="2" charset="2"/>
              </a:rPr>
              <a:t>(p(</a:t>
            </a:r>
            <a:r>
              <a:rPr lang="en-US" dirty="0" err="1">
                <a:sym typeface="Wingdings" panose="05000000000000000000" pitchFamily="2" charset="2"/>
              </a:rPr>
              <a:t>x</a:t>
            </a:r>
            <a:r>
              <a:rPr lang="en-US" baseline="-25000" dirty="0" err="1">
                <a:sym typeface="Wingdings" panose="05000000000000000000" pitchFamily="2" charset="2"/>
              </a:rPr>
              <a:t>i</a:t>
            </a:r>
            <a:r>
              <a:rPr lang="en-US" dirty="0" err="1">
                <a:sym typeface="Wingdings" panose="05000000000000000000" pitchFamily="2" charset="2"/>
              </a:rPr>
              <a:t>|y</a:t>
            </a:r>
            <a:r>
              <a:rPr lang="en-US" dirty="0">
                <a:sym typeface="Wingdings" panose="05000000000000000000" pitchFamily="2" charset="2"/>
              </a:rPr>
              <a:t>))</a:t>
            </a:r>
          </a:p>
          <a:p>
            <a:pPr marL="114297" indent="0">
              <a:buNone/>
            </a:pPr>
            <a:endParaRPr lang="en-US" dirty="0">
              <a:sym typeface="Wingdings" panose="05000000000000000000" pitchFamily="2" charset="2"/>
            </a:endParaRPr>
          </a:p>
          <a:p>
            <a:pPr marL="114297" indent="0">
              <a:buNone/>
            </a:pPr>
            <a:r>
              <a:rPr lang="en-US" dirty="0">
                <a:sym typeface="Wingdings" panose="05000000000000000000" pitchFamily="2" charset="2"/>
              </a:rPr>
              <a:t>We get some complicated, small numbers multiplication</a:t>
            </a:r>
          </a:p>
          <a:p>
            <a:pPr marL="114297" indent="0">
              <a:buNone/>
            </a:pPr>
            <a:r>
              <a:rPr lang="en-US" dirty="0">
                <a:sym typeface="Wingdings" panose="05000000000000000000" pitchFamily="2" charset="2"/>
              </a:rPr>
              <a:t>	 - Theoretically valid</a:t>
            </a:r>
          </a:p>
          <a:p>
            <a:pPr marL="114297" indent="0">
              <a:buNone/>
            </a:pPr>
            <a:r>
              <a:rPr lang="en-US" dirty="0">
                <a:sym typeface="Wingdings" panose="05000000000000000000" pitchFamily="2" charset="2"/>
              </a:rPr>
              <a:t>	 - We work with finite computing machines</a:t>
            </a:r>
          </a:p>
          <a:p>
            <a:pPr marL="114297" indent="0">
              <a:buNone/>
            </a:pPr>
            <a:r>
              <a:rPr lang="en-US" dirty="0">
                <a:sym typeface="Wingdings" panose="05000000000000000000" pitchFamily="2" charset="2"/>
              </a:rPr>
              <a:t>	 - Leads to </a:t>
            </a:r>
            <a:r>
              <a:rPr lang="en-US" i="1" dirty="0">
                <a:sym typeface="Wingdings" panose="05000000000000000000" pitchFamily="2" charset="2"/>
              </a:rPr>
              <a:t>underflow</a:t>
            </a:r>
          </a:p>
          <a:p>
            <a:pPr marL="114297" indent="0">
              <a:buNone/>
            </a:pPr>
            <a:endParaRPr lang="en-US" i="1" dirty="0">
              <a:sym typeface="Wingdings" panose="05000000000000000000" pitchFamily="2" charset="2"/>
            </a:endParaRPr>
          </a:p>
          <a:p>
            <a:pPr marL="114297" indent="0">
              <a:buNone/>
            </a:pPr>
            <a:r>
              <a:rPr lang="en-US" dirty="0">
                <a:sym typeface="Wingdings" panose="05000000000000000000" pitchFamily="2" charset="2"/>
              </a:rPr>
              <a:t>Let’s take the logarithm instead!</a:t>
            </a:r>
          </a:p>
          <a:p>
            <a:pPr marL="114297" indent="0">
              <a:buNone/>
            </a:pPr>
            <a:endParaRPr lang="en-US" dirty="0">
              <a:sym typeface="Wingdings" panose="05000000000000000000" pitchFamily="2" charset="2"/>
            </a:endParaRPr>
          </a:p>
          <a:p>
            <a:pPr marL="114297" indent="0">
              <a:buNone/>
            </a:pPr>
            <a:endParaRPr lang="en-US" dirty="0"/>
          </a:p>
        </p:txBody>
      </p:sp>
    </p:spTree>
    <p:extLst>
      <p:ext uri="{BB962C8B-B14F-4D97-AF65-F5344CB8AC3E}">
        <p14:creationId xmlns:p14="http://schemas.microsoft.com/office/powerpoint/2010/main" val="23682634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AAAA-C5C8-4B7B-B341-D1A3A1C8D7BB}"/>
              </a:ext>
            </a:extLst>
          </p:cNvPr>
          <p:cNvSpPr>
            <a:spLocks noGrp="1"/>
          </p:cNvSpPr>
          <p:nvPr>
            <p:ph type="title"/>
          </p:nvPr>
        </p:nvSpPr>
        <p:spPr/>
        <p:txBody>
          <a:bodyPr>
            <a:normAutofit fontScale="90000"/>
          </a:bodyPr>
          <a:lstStyle/>
          <a:p>
            <a:r>
              <a:rPr lang="en-US" dirty="0"/>
              <a:t>Naïve Bayes – Logarithms (ln)</a:t>
            </a:r>
          </a:p>
        </p:txBody>
      </p:sp>
      <p:sp>
        <p:nvSpPr>
          <p:cNvPr id="3" name="Text Placeholder 2">
            <a:extLst>
              <a:ext uri="{FF2B5EF4-FFF2-40B4-BE49-F238E27FC236}">
                <a16:creationId xmlns:a16="http://schemas.microsoft.com/office/drawing/2014/main" id="{60C92ABA-6282-41AA-994B-9E9BDF41ECB3}"/>
              </a:ext>
            </a:extLst>
          </p:cNvPr>
          <p:cNvSpPr>
            <a:spLocks noGrp="1"/>
          </p:cNvSpPr>
          <p:nvPr>
            <p:ph type="body" idx="1"/>
          </p:nvPr>
        </p:nvSpPr>
        <p:spPr/>
        <p:txBody>
          <a:bodyPr/>
          <a:lstStyle/>
          <a:p>
            <a:pPr marL="114297" indent="0">
              <a:buNone/>
            </a:pPr>
            <a:r>
              <a:rPr lang="en-US" dirty="0"/>
              <a:t>Logarithm math refresher:</a:t>
            </a:r>
          </a:p>
          <a:p>
            <a:pPr marL="114297" indent="0">
              <a:buNone/>
            </a:pPr>
            <a:r>
              <a:rPr lang="en-US" dirty="0"/>
              <a:t>	 - ln(</a:t>
            </a:r>
            <a:r>
              <a:rPr lang="en-US" i="1" dirty="0"/>
              <a:t>ab</a:t>
            </a:r>
            <a:r>
              <a:rPr lang="en-US" dirty="0"/>
              <a:t>) = ln(</a:t>
            </a:r>
            <a:r>
              <a:rPr lang="en-US" i="1" dirty="0"/>
              <a:t>a</a:t>
            </a:r>
            <a:r>
              <a:rPr lang="en-US" dirty="0"/>
              <a:t>) + ln(</a:t>
            </a:r>
            <a:r>
              <a:rPr lang="en-US" i="1" dirty="0"/>
              <a:t>b</a:t>
            </a:r>
            <a:r>
              <a:rPr lang="en-US" dirty="0"/>
              <a:t>)</a:t>
            </a:r>
          </a:p>
          <a:p>
            <a:pPr marL="114297" indent="0">
              <a:buNone/>
            </a:pPr>
            <a:r>
              <a:rPr lang="en-US" dirty="0"/>
              <a:t>	 - ln(</a:t>
            </a:r>
            <a:r>
              <a:rPr lang="en-US" i="1" dirty="0"/>
              <a:t>x</a:t>
            </a:r>
            <a:r>
              <a:rPr lang="en-US" dirty="0"/>
              <a:t>) is monotonically increasing, so argmax() is still valid</a:t>
            </a:r>
          </a:p>
          <a:p>
            <a:pPr marL="114297" indent="0">
              <a:buNone/>
            </a:pPr>
            <a:endParaRPr lang="en-US" dirty="0"/>
          </a:p>
          <a:p>
            <a:pPr marL="114297" indent="0">
              <a:buNone/>
            </a:pPr>
            <a:r>
              <a:rPr lang="en-US" dirty="0"/>
              <a:t>y = </a:t>
            </a:r>
            <a:r>
              <a:rPr lang="en-US" dirty="0" err="1"/>
              <a:t>argmax</a:t>
            </a:r>
            <a:r>
              <a:rPr lang="en-US" baseline="-25000" dirty="0" err="1"/>
              <a:t>c</a:t>
            </a:r>
            <a:r>
              <a:rPr lang="en-US" dirty="0"/>
              <a:t> ln(p(c)) + ∑</a:t>
            </a:r>
            <a:r>
              <a:rPr lang="en-US" baseline="-25000" dirty="0" err="1"/>
              <a:t>i</a:t>
            </a:r>
            <a:r>
              <a:rPr lang="en-US" baseline="-25000" dirty="0"/>
              <a:t>=1</a:t>
            </a:r>
            <a:r>
              <a:rPr lang="en-US" baseline="-25000" dirty="0">
                <a:sym typeface="Wingdings" panose="05000000000000000000" pitchFamily="2" charset="2"/>
              </a:rPr>
              <a:t>D</a:t>
            </a:r>
            <a:r>
              <a:rPr lang="en-US" dirty="0">
                <a:sym typeface="Wingdings" panose="05000000000000000000" pitchFamily="2" charset="2"/>
              </a:rPr>
              <a:t>ln(p(</a:t>
            </a:r>
            <a:r>
              <a:rPr lang="en-US" dirty="0" err="1">
                <a:sym typeface="Wingdings" panose="05000000000000000000" pitchFamily="2" charset="2"/>
              </a:rPr>
              <a:t>x</a:t>
            </a:r>
            <a:r>
              <a:rPr lang="en-US" baseline="-25000" dirty="0" err="1">
                <a:sym typeface="Wingdings" panose="05000000000000000000" pitchFamily="2" charset="2"/>
              </a:rPr>
              <a:t>i</a:t>
            </a:r>
            <a:r>
              <a:rPr lang="en-US" dirty="0" err="1">
                <a:sym typeface="Wingdings" panose="05000000000000000000" pitchFamily="2" charset="2"/>
              </a:rPr>
              <a:t>|c</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3844118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6AD4-B9C3-4624-88E4-94001EBE3953}"/>
              </a:ext>
            </a:extLst>
          </p:cNvPr>
          <p:cNvSpPr>
            <a:spLocks noGrp="1"/>
          </p:cNvSpPr>
          <p:nvPr>
            <p:ph type="title"/>
          </p:nvPr>
        </p:nvSpPr>
        <p:spPr/>
        <p:txBody>
          <a:bodyPr/>
          <a:lstStyle/>
          <a:p>
            <a:r>
              <a:rPr lang="en-US" dirty="0"/>
              <a:t>Exercise 2 – Naïve Bayes</a:t>
            </a:r>
          </a:p>
        </p:txBody>
      </p:sp>
      <p:sp>
        <p:nvSpPr>
          <p:cNvPr id="3" name="Text Placeholder 2">
            <a:extLst>
              <a:ext uri="{FF2B5EF4-FFF2-40B4-BE49-F238E27FC236}">
                <a16:creationId xmlns:a16="http://schemas.microsoft.com/office/drawing/2014/main" id="{F5D41C60-F433-492C-8817-2A780F415CF7}"/>
              </a:ext>
            </a:extLst>
          </p:cNvPr>
          <p:cNvSpPr>
            <a:spLocks noGrp="1"/>
          </p:cNvSpPr>
          <p:nvPr>
            <p:ph type="body" idx="1"/>
          </p:nvPr>
        </p:nvSpPr>
        <p:spPr/>
        <p:txBody>
          <a:bodyPr/>
          <a:lstStyle/>
          <a:p>
            <a:r>
              <a:rPr lang="en-US" dirty="0"/>
              <a:t>Classifying Our Adult Dataset</a:t>
            </a:r>
          </a:p>
        </p:txBody>
      </p:sp>
    </p:spTree>
    <p:extLst>
      <p:ext uri="{BB962C8B-B14F-4D97-AF65-F5344CB8AC3E}">
        <p14:creationId xmlns:p14="http://schemas.microsoft.com/office/powerpoint/2010/main" val="3894296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6AF5-96F0-4809-A403-C11DA897834A}"/>
              </a:ext>
            </a:extLst>
          </p:cNvPr>
          <p:cNvSpPr>
            <a:spLocks noGrp="1"/>
          </p:cNvSpPr>
          <p:nvPr>
            <p:ph type="title"/>
          </p:nvPr>
        </p:nvSpPr>
        <p:spPr/>
        <p:txBody>
          <a:bodyPr/>
          <a:lstStyle/>
          <a:p>
            <a:r>
              <a:rPr lang="en-US" dirty="0"/>
              <a:t>What is ML? Through History…</a:t>
            </a:r>
          </a:p>
        </p:txBody>
      </p:sp>
      <p:sp>
        <p:nvSpPr>
          <p:cNvPr id="3" name="Text Placeholder 2">
            <a:extLst>
              <a:ext uri="{FF2B5EF4-FFF2-40B4-BE49-F238E27FC236}">
                <a16:creationId xmlns:a16="http://schemas.microsoft.com/office/drawing/2014/main" id="{F2294A76-6340-4CE8-BF66-2FFD8AEC2869}"/>
              </a:ext>
            </a:extLst>
          </p:cNvPr>
          <p:cNvSpPr>
            <a:spLocks noGrp="1"/>
          </p:cNvSpPr>
          <p:nvPr>
            <p:ph type="body" idx="1"/>
          </p:nvPr>
        </p:nvSpPr>
        <p:spPr/>
        <p:txBody>
          <a:bodyPr/>
          <a:lstStyle/>
          <a:p>
            <a:pPr marL="114300" indent="0">
              <a:buNone/>
            </a:pPr>
            <a:r>
              <a:rPr lang="en-US" dirty="0"/>
              <a:t>Well-Posed Learning Problem (Tom Mitchell, 1998) - A computer program is said to learn from experience E with respect to some class of tasks T and performance measure P, if its performance at tasks in T, as measured by P, improves with experience E. </a:t>
            </a:r>
          </a:p>
        </p:txBody>
      </p:sp>
    </p:spTree>
    <p:extLst>
      <p:ext uri="{BB962C8B-B14F-4D97-AF65-F5344CB8AC3E}">
        <p14:creationId xmlns:p14="http://schemas.microsoft.com/office/powerpoint/2010/main" val="342294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E30C-D081-4B5F-ADBF-3801EB887703}"/>
              </a:ext>
            </a:extLst>
          </p:cNvPr>
          <p:cNvSpPr>
            <a:spLocks noGrp="1"/>
          </p:cNvSpPr>
          <p:nvPr>
            <p:ph type="title"/>
          </p:nvPr>
        </p:nvSpPr>
        <p:spPr/>
        <p:txBody>
          <a:bodyPr/>
          <a:lstStyle/>
          <a:p>
            <a:r>
              <a:rPr lang="en-US" dirty="0"/>
              <a:t>What is “Task”?</a:t>
            </a:r>
          </a:p>
        </p:txBody>
      </p:sp>
      <p:sp>
        <p:nvSpPr>
          <p:cNvPr id="3" name="Text Placeholder 2">
            <a:extLst>
              <a:ext uri="{FF2B5EF4-FFF2-40B4-BE49-F238E27FC236}">
                <a16:creationId xmlns:a16="http://schemas.microsoft.com/office/drawing/2014/main" id="{21FE0C6C-3635-45C8-A6C4-31AA80813681}"/>
              </a:ext>
            </a:extLst>
          </p:cNvPr>
          <p:cNvSpPr>
            <a:spLocks noGrp="1"/>
          </p:cNvSpPr>
          <p:nvPr>
            <p:ph type="body" idx="1"/>
          </p:nvPr>
        </p:nvSpPr>
        <p:spPr/>
        <p:txBody>
          <a:bodyPr/>
          <a:lstStyle/>
          <a:p>
            <a:endParaRPr lang="en-US" dirty="0"/>
          </a:p>
        </p:txBody>
      </p:sp>
      <p:pic>
        <p:nvPicPr>
          <p:cNvPr id="7172" name="Picture 4" descr="Image result for reddit front page">
            <a:extLst>
              <a:ext uri="{FF2B5EF4-FFF2-40B4-BE49-F238E27FC236}">
                <a16:creationId xmlns:a16="http://schemas.microsoft.com/office/drawing/2014/main" id="{1675F030-535D-4607-99F3-68D98C5E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1152475"/>
            <a:ext cx="4506163" cy="2091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063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E30C-D081-4B5F-ADBF-3801EB887703}"/>
              </a:ext>
            </a:extLst>
          </p:cNvPr>
          <p:cNvSpPr>
            <a:spLocks noGrp="1"/>
          </p:cNvSpPr>
          <p:nvPr>
            <p:ph type="title"/>
          </p:nvPr>
        </p:nvSpPr>
        <p:spPr/>
        <p:txBody>
          <a:bodyPr/>
          <a:lstStyle/>
          <a:p>
            <a:r>
              <a:rPr lang="en-US" dirty="0"/>
              <a:t>What is “Task”?</a:t>
            </a:r>
          </a:p>
        </p:txBody>
      </p:sp>
      <p:sp>
        <p:nvSpPr>
          <p:cNvPr id="3" name="Text Placeholder 2">
            <a:extLst>
              <a:ext uri="{FF2B5EF4-FFF2-40B4-BE49-F238E27FC236}">
                <a16:creationId xmlns:a16="http://schemas.microsoft.com/office/drawing/2014/main" id="{21FE0C6C-3635-45C8-A6C4-31AA80813681}"/>
              </a:ext>
            </a:extLst>
          </p:cNvPr>
          <p:cNvSpPr>
            <a:spLocks noGrp="1"/>
          </p:cNvSpPr>
          <p:nvPr>
            <p:ph type="body" idx="1"/>
          </p:nvPr>
        </p:nvSpPr>
        <p:spPr/>
        <p:txBody>
          <a:bodyPr/>
          <a:lstStyle/>
          <a:p>
            <a:endParaRPr lang="en-US" dirty="0"/>
          </a:p>
        </p:txBody>
      </p:sp>
      <p:pic>
        <p:nvPicPr>
          <p:cNvPr id="7172" name="Picture 4" descr="Image result for reddit front page">
            <a:extLst>
              <a:ext uri="{FF2B5EF4-FFF2-40B4-BE49-F238E27FC236}">
                <a16:creationId xmlns:a16="http://schemas.microsoft.com/office/drawing/2014/main" id="{1675F030-535D-4607-99F3-68D98C5E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1152475"/>
            <a:ext cx="4506163" cy="20911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at &amp; Dog">
            <a:extLst>
              <a:ext uri="{FF2B5EF4-FFF2-40B4-BE49-F238E27FC236}">
                <a16:creationId xmlns:a16="http://schemas.microsoft.com/office/drawing/2014/main" id="{3D22BBB5-FA41-4ED8-96F6-058CCB833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0" y="2571750"/>
            <a:ext cx="3662096" cy="202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21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E30C-D081-4B5F-ADBF-3801EB887703}"/>
              </a:ext>
            </a:extLst>
          </p:cNvPr>
          <p:cNvSpPr>
            <a:spLocks noGrp="1"/>
          </p:cNvSpPr>
          <p:nvPr>
            <p:ph type="title"/>
          </p:nvPr>
        </p:nvSpPr>
        <p:spPr/>
        <p:txBody>
          <a:bodyPr/>
          <a:lstStyle/>
          <a:p>
            <a:r>
              <a:rPr lang="en-US" dirty="0"/>
              <a:t>What is “Task”?</a:t>
            </a:r>
          </a:p>
        </p:txBody>
      </p:sp>
      <p:sp>
        <p:nvSpPr>
          <p:cNvPr id="3" name="Text Placeholder 2">
            <a:extLst>
              <a:ext uri="{FF2B5EF4-FFF2-40B4-BE49-F238E27FC236}">
                <a16:creationId xmlns:a16="http://schemas.microsoft.com/office/drawing/2014/main" id="{21FE0C6C-3635-45C8-A6C4-31AA80813681}"/>
              </a:ext>
            </a:extLst>
          </p:cNvPr>
          <p:cNvSpPr>
            <a:spLocks noGrp="1"/>
          </p:cNvSpPr>
          <p:nvPr>
            <p:ph type="body" idx="1"/>
          </p:nvPr>
        </p:nvSpPr>
        <p:spPr/>
        <p:txBody>
          <a:bodyPr/>
          <a:lstStyle/>
          <a:p>
            <a:endParaRPr lang="en-US" dirty="0"/>
          </a:p>
        </p:txBody>
      </p:sp>
      <p:pic>
        <p:nvPicPr>
          <p:cNvPr id="7172" name="Picture 4" descr="Image result for reddit front page">
            <a:extLst>
              <a:ext uri="{FF2B5EF4-FFF2-40B4-BE49-F238E27FC236}">
                <a16:creationId xmlns:a16="http://schemas.microsoft.com/office/drawing/2014/main" id="{1675F030-535D-4607-99F3-68D98C5E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1152475"/>
            <a:ext cx="4506163" cy="20911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at &amp; Dog">
            <a:extLst>
              <a:ext uri="{FF2B5EF4-FFF2-40B4-BE49-F238E27FC236}">
                <a16:creationId xmlns:a16="http://schemas.microsoft.com/office/drawing/2014/main" id="{3D22BBB5-FA41-4ED8-96F6-058CCB833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0" y="2571750"/>
            <a:ext cx="3662096" cy="2025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Cat &amp; Dog">
            <a:extLst>
              <a:ext uri="{FF2B5EF4-FFF2-40B4-BE49-F238E27FC236}">
                <a16:creationId xmlns:a16="http://schemas.microsoft.com/office/drawing/2014/main" id="{FEEB0028-2D5C-4AD3-89FF-CA003659F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474" y="1124534"/>
            <a:ext cx="3441052" cy="2709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5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E30C-D081-4B5F-ADBF-3801EB887703}"/>
              </a:ext>
            </a:extLst>
          </p:cNvPr>
          <p:cNvSpPr>
            <a:spLocks noGrp="1"/>
          </p:cNvSpPr>
          <p:nvPr>
            <p:ph type="title"/>
          </p:nvPr>
        </p:nvSpPr>
        <p:spPr/>
        <p:txBody>
          <a:bodyPr/>
          <a:lstStyle/>
          <a:p>
            <a:r>
              <a:rPr lang="en-US" dirty="0"/>
              <a:t>What is “Task”?</a:t>
            </a:r>
          </a:p>
        </p:txBody>
      </p:sp>
      <p:sp>
        <p:nvSpPr>
          <p:cNvPr id="3" name="Text Placeholder 2">
            <a:extLst>
              <a:ext uri="{FF2B5EF4-FFF2-40B4-BE49-F238E27FC236}">
                <a16:creationId xmlns:a16="http://schemas.microsoft.com/office/drawing/2014/main" id="{21FE0C6C-3635-45C8-A6C4-31AA80813681}"/>
              </a:ext>
            </a:extLst>
          </p:cNvPr>
          <p:cNvSpPr>
            <a:spLocks noGrp="1"/>
          </p:cNvSpPr>
          <p:nvPr>
            <p:ph type="body" idx="1"/>
          </p:nvPr>
        </p:nvSpPr>
        <p:spPr/>
        <p:txBody>
          <a:bodyPr/>
          <a:lstStyle/>
          <a:p>
            <a:endParaRPr lang="en-US" dirty="0"/>
          </a:p>
        </p:txBody>
      </p:sp>
      <p:pic>
        <p:nvPicPr>
          <p:cNvPr id="7172" name="Picture 4" descr="Image result for reddit front page">
            <a:extLst>
              <a:ext uri="{FF2B5EF4-FFF2-40B4-BE49-F238E27FC236}">
                <a16:creationId xmlns:a16="http://schemas.microsoft.com/office/drawing/2014/main" id="{1675F030-535D-4607-99F3-68D98C5E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1152475"/>
            <a:ext cx="4506163" cy="20911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at &amp; Dog">
            <a:extLst>
              <a:ext uri="{FF2B5EF4-FFF2-40B4-BE49-F238E27FC236}">
                <a16:creationId xmlns:a16="http://schemas.microsoft.com/office/drawing/2014/main" id="{3D22BBB5-FA41-4ED8-96F6-058CCB833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0" y="2571750"/>
            <a:ext cx="3662096" cy="2025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Cat &amp; Dog">
            <a:extLst>
              <a:ext uri="{FF2B5EF4-FFF2-40B4-BE49-F238E27FC236}">
                <a16:creationId xmlns:a16="http://schemas.microsoft.com/office/drawing/2014/main" id="{FEEB0028-2D5C-4AD3-89FF-CA003659F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474" y="1124534"/>
            <a:ext cx="3441052" cy="270935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Dog agility">
            <a:extLst>
              <a:ext uri="{FF2B5EF4-FFF2-40B4-BE49-F238E27FC236}">
                <a16:creationId xmlns:a16="http://schemas.microsoft.com/office/drawing/2014/main" id="{134A99E1-B4D1-467B-86E3-FC1ED94240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2526" y="1898943"/>
            <a:ext cx="20955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76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E30C-D081-4B5F-ADBF-3801EB887703}"/>
              </a:ext>
            </a:extLst>
          </p:cNvPr>
          <p:cNvSpPr>
            <a:spLocks noGrp="1"/>
          </p:cNvSpPr>
          <p:nvPr>
            <p:ph type="title"/>
          </p:nvPr>
        </p:nvSpPr>
        <p:spPr/>
        <p:txBody>
          <a:bodyPr/>
          <a:lstStyle/>
          <a:p>
            <a:r>
              <a:rPr lang="en-US" dirty="0"/>
              <a:t>What is “Task”?</a:t>
            </a:r>
          </a:p>
        </p:txBody>
      </p:sp>
      <p:sp>
        <p:nvSpPr>
          <p:cNvPr id="3" name="Text Placeholder 2">
            <a:extLst>
              <a:ext uri="{FF2B5EF4-FFF2-40B4-BE49-F238E27FC236}">
                <a16:creationId xmlns:a16="http://schemas.microsoft.com/office/drawing/2014/main" id="{21FE0C6C-3635-45C8-A6C4-31AA80813681}"/>
              </a:ext>
            </a:extLst>
          </p:cNvPr>
          <p:cNvSpPr>
            <a:spLocks noGrp="1"/>
          </p:cNvSpPr>
          <p:nvPr>
            <p:ph type="body" idx="1"/>
          </p:nvPr>
        </p:nvSpPr>
        <p:spPr/>
        <p:txBody>
          <a:bodyPr/>
          <a:lstStyle/>
          <a:p>
            <a:endParaRPr lang="en-US" dirty="0"/>
          </a:p>
        </p:txBody>
      </p:sp>
      <p:pic>
        <p:nvPicPr>
          <p:cNvPr id="7172" name="Picture 4" descr="Image result for reddit front page">
            <a:extLst>
              <a:ext uri="{FF2B5EF4-FFF2-40B4-BE49-F238E27FC236}">
                <a16:creationId xmlns:a16="http://schemas.microsoft.com/office/drawing/2014/main" id="{1675F030-535D-4607-99F3-68D98C5E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1152475"/>
            <a:ext cx="4506163" cy="20911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at &amp; Dog">
            <a:extLst>
              <a:ext uri="{FF2B5EF4-FFF2-40B4-BE49-F238E27FC236}">
                <a16:creationId xmlns:a16="http://schemas.microsoft.com/office/drawing/2014/main" id="{3D22BBB5-FA41-4ED8-96F6-058CCB833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0" y="2571750"/>
            <a:ext cx="3662096" cy="2025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Cat &amp; Dog">
            <a:extLst>
              <a:ext uri="{FF2B5EF4-FFF2-40B4-BE49-F238E27FC236}">
                <a16:creationId xmlns:a16="http://schemas.microsoft.com/office/drawing/2014/main" id="{FEEB0028-2D5C-4AD3-89FF-CA003659F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474" y="1124534"/>
            <a:ext cx="3441052" cy="270935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Dog agility">
            <a:extLst>
              <a:ext uri="{FF2B5EF4-FFF2-40B4-BE49-F238E27FC236}">
                <a16:creationId xmlns:a16="http://schemas.microsoft.com/office/drawing/2014/main" id="{134A99E1-B4D1-467B-86E3-FC1ED94240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2526" y="1898943"/>
            <a:ext cx="2095500" cy="31051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tudent computer">
            <a:extLst>
              <a:ext uri="{FF2B5EF4-FFF2-40B4-BE49-F238E27FC236}">
                <a16:creationId xmlns:a16="http://schemas.microsoft.com/office/drawing/2014/main" id="{46B3AD11-2917-405D-8A25-E96A90E1A6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6259" y="219456"/>
            <a:ext cx="3733823" cy="248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97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6AF5-96F0-4809-A403-C11DA897834A}"/>
              </a:ext>
            </a:extLst>
          </p:cNvPr>
          <p:cNvSpPr>
            <a:spLocks noGrp="1"/>
          </p:cNvSpPr>
          <p:nvPr>
            <p:ph type="title"/>
          </p:nvPr>
        </p:nvSpPr>
        <p:spPr/>
        <p:txBody>
          <a:bodyPr/>
          <a:lstStyle/>
          <a:p>
            <a:r>
              <a:rPr lang="en-US" dirty="0"/>
              <a:t>What is ML? Through History…</a:t>
            </a:r>
          </a:p>
        </p:txBody>
      </p:sp>
      <p:sp>
        <p:nvSpPr>
          <p:cNvPr id="3" name="Text Placeholder 2">
            <a:extLst>
              <a:ext uri="{FF2B5EF4-FFF2-40B4-BE49-F238E27FC236}">
                <a16:creationId xmlns:a16="http://schemas.microsoft.com/office/drawing/2014/main" id="{F2294A76-6340-4CE8-BF66-2FFD8AEC2869}"/>
              </a:ext>
            </a:extLst>
          </p:cNvPr>
          <p:cNvSpPr>
            <a:spLocks noGrp="1"/>
          </p:cNvSpPr>
          <p:nvPr>
            <p:ph type="body" idx="1"/>
          </p:nvPr>
        </p:nvSpPr>
        <p:spPr/>
        <p:txBody>
          <a:bodyPr/>
          <a:lstStyle/>
          <a:p>
            <a:pPr marL="114300" indent="0">
              <a:buNone/>
            </a:pPr>
            <a:r>
              <a:rPr lang="en-US" dirty="0"/>
              <a:t>Well-Posed Learning Problem (Tom Mitchell, 1998) - A computer program is said to learn from experience E with respect to some class of tasks T and performance measure P, if its performance at tasks in T, as measured by P, improves with experience E. </a:t>
            </a:r>
          </a:p>
        </p:txBody>
      </p:sp>
    </p:spTree>
    <p:extLst>
      <p:ext uri="{BB962C8B-B14F-4D97-AF65-F5344CB8AC3E}">
        <p14:creationId xmlns:p14="http://schemas.microsoft.com/office/powerpoint/2010/main" val="59618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03D1-B121-4DA5-A56A-2C9BD06A0954}"/>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F486B547-0A92-4B4D-AB4F-95C63D422976}"/>
              </a:ext>
            </a:extLst>
          </p:cNvPr>
          <p:cNvSpPr>
            <a:spLocks noGrp="1"/>
          </p:cNvSpPr>
          <p:nvPr>
            <p:ph type="body" idx="1"/>
          </p:nvPr>
        </p:nvSpPr>
        <p:spPr>
          <a:xfrm>
            <a:off x="311700" y="1152475"/>
            <a:ext cx="6370331" cy="3416400"/>
          </a:xfrm>
        </p:spPr>
        <p:txBody>
          <a:bodyPr/>
          <a:lstStyle/>
          <a:p>
            <a:pPr marL="114300" indent="0">
              <a:buNone/>
            </a:pPr>
            <a:r>
              <a:rPr lang="en-US" dirty="0"/>
              <a:t>Dr. David Quigley (You can call me David or Dr. Quigley)</a:t>
            </a:r>
          </a:p>
          <a:p>
            <a:pPr marL="114300" indent="0">
              <a:buNone/>
            </a:pPr>
            <a:r>
              <a:rPr lang="en-US" dirty="0"/>
              <a:t>Instructor, Dept. of Computer Science</a:t>
            </a:r>
          </a:p>
          <a:p>
            <a:pPr marL="114300" indent="0">
              <a:buNone/>
            </a:pPr>
            <a:endParaRPr lang="en-US" dirty="0"/>
          </a:p>
          <a:p>
            <a:pPr marL="114300" indent="0">
              <a:buNone/>
            </a:pPr>
            <a:r>
              <a:rPr lang="en-US" dirty="0"/>
              <a:t>Applied Machine Learning Research: </a:t>
            </a:r>
          </a:p>
          <a:p>
            <a:pPr marL="114300" indent="0">
              <a:buNone/>
            </a:pPr>
            <a:r>
              <a:rPr lang="en-US" dirty="0"/>
              <a:t>Studying the way students use digital tools in the classroom</a:t>
            </a:r>
          </a:p>
          <a:p>
            <a:pPr marL="114300" indent="0">
              <a:buNone/>
            </a:pPr>
            <a:r>
              <a:rPr lang="en-US" dirty="0"/>
              <a:t> - Student Scientific Modeling</a:t>
            </a:r>
          </a:p>
          <a:p>
            <a:pPr marL="114300" indent="0">
              <a:buNone/>
            </a:pPr>
            <a:r>
              <a:rPr lang="en-US" dirty="0"/>
              <a:t> - Student Learning from Texts</a:t>
            </a:r>
          </a:p>
          <a:p>
            <a:pPr marL="114300" indent="0">
              <a:buNone/>
            </a:pPr>
            <a:r>
              <a:rPr lang="en-US" dirty="0"/>
              <a:t> - Student Beliefs and Engagement with Scientific Inquiry</a:t>
            </a:r>
          </a:p>
        </p:txBody>
      </p:sp>
      <p:pic>
        <p:nvPicPr>
          <p:cNvPr id="19458" name="Picture 2" descr="https://lh6.googleusercontent.com/9SEM-9VAXGgbDtZoWkKGLbj7Yj_7uf7OiwgD93UqydRkKdWVUU_xpRWMN77TbNsLe_tSO4yflNXtz9t_ABF1JyRDgyPL31HoOnZfxLG6o4LHWfPM7IlWl_GmML88gnb0c7vFi2ECV6o">
            <a:extLst>
              <a:ext uri="{FF2B5EF4-FFF2-40B4-BE49-F238E27FC236}">
                <a16:creationId xmlns:a16="http://schemas.microsoft.com/office/drawing/2014/main" id="{E37A8095-B3EF-4F03-A852-499D08C99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031" y="445025"/>
            <a:ext cx="2150269"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48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5E26-6F04-4C5E-84F6-457543EB75DF}"/>
              </a:ext>
            </a:extLst>
          </p:cNvPr>
          <p:cNvSpPr>
            <a:spLocks noGrp="1"/>
          </p:cNvSpPr>
          <p:nvPr>
            <p:ph type="title"/>
          </p:nvPr>
        </p:nvSpPr>
        <p:spPr/>
        <p:txBody>
          <a:bodyPr/>
          <a:lstStyle/>
          <a:p>
            <a:r>
              <a:rPr lang="en-US" dirty="0"/>
              <a:t>What is “[Improved] Performance”?</a:t>
            </a:r>
          </a:p>
        </p:txBody>
      </p:sp>
      <p:sp>
        <p:nvSpPr>
          <p:cNvPr id="3" name="Text Placeholder 2">
            <a:extLst>
              <a:ext uri="{FF2B5EF4-FFF2-40B4-BE49-F238E27FC236}">
                <a16:creationId xmlns:a16="http://schemas.microsoft.com/office/drawing/2014/main" id="{2F04AAB4-7F72-4AD0-97BD-62171B7FDB57}"/>
              </a:ext>
            </a:extLst>
          </p:cNvPr>
          <p:cNvSpPr>
            <a:spLocks noGrp="1"/>
          </p:cNvSpPr>
          <p:nvPr>
            <p:ph type="body" idx="1"/>
          </p:nvPr>
        </p:nvSpPr>
        <p:spPr/>
        <p:txBody>
          <a:bodyPr/>
          <a:lstStyle/>
          <a:p>
            <a:endParaRPr lang="en-US"/>
          </a:p>
        </p:txBody>
      </p:sp>
      <p:pic>
        <p:nvPicPr>
          <p:cNvPr id="4" name="Picture 2" descr="https://lh5.googleusercontent.com/AQanPYNXdjtLXvpN7sAhP188NML-zjjfcIKmnC0bynrCtCA6HNZTHxyI17FnkT38qsQWHTFpgnPI2wzjDxTvO4EV9tbdtkD9CSR-nz1S5QSHmgwuodLy_BZaxEwSLxyp83uzug_gtFw">
            <a:extLst>
              <a:ext uri="{FF2B5EF4-FFF2-40B4-BE49-F238E27FC236}">
                <a16:creationId xmlns:a16="http://schemas.microsoft.com/office/drawing/2014/main" id="{9AD880C8-78F5-4825-B0FA-D9B871441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152475"/>
            <a:ext cx="4739411" cy="186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599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5E26-6F04-4C5E-84F6-457543EB75DF}"/>
              </a:ext>
            </a:extLst>
          </p:cNvPr>
          <p:cNvSpPr>
            <a:spLocks noGrp="1"/>
          </p:cNvSpPr>
          <p:nvPr>
            <p:ph type="title"/>
          </p:nvPr>
        </p:nvSpPr>
        <p:spPr/>
        <p:txBody>
          <a:bodyPr/>
          <a:lstStyle/>
          <a:p>
            <a:r>
              <a:rPr lang="en-US" dirty="0"/>
              <a:t>What is “[Improved] Performance”?</a:t>
            </a:r>
          </a:p>
        </p:txBody>
      </p:sp>
      <p:sp>
        <p:nvSpPr>
          <p:cNvPr id="3" name="Text Placeholder 2">
            <a:extLst>
              <a:ext uri="{FF2B5EF4-FFF2-40B4-BE49-F238E27FC236}">
                <a16:creationId xmlns:a16="http://schemas.microsoft.com/office/drawing/2014/main" id="{2F04AAB4-7F72-4AD0-97BD-62171B7FDB57}"/>
              </a:ext>
            </a:extLst>
          </p:cNvPr>
          <p:cNvSpPr>
            <a:spLocks noGrp="1"/>
          </p:cNvSpPr>
          <p:nvPr>
            <p:ph type="body" idx="1"/>
          </p:nvPr>
        </p:nvSpPr>
        <p:spPr/>
        <p:txBody>
          <a:bodyPr/>
          <a:lstStyle/>
          <a:p>
            <a:endParaRPr lang="en-US"/>
          </a:p>
        </p:txBody>
      </p:sp>
      <p:pic>
        <p:nvPicPr>
          <p:cNvPr id="4" name="Picture 2" descr="https://lh5.googleusercontent.com/AQanPYNXdjtLXvpN7sAhP188NML-zjjfcIKmnC0bynrCtCA6HNZTHxyI17FnkT38qsQWHTFpgnPI2wzjDxTvO4EV9tbdtkD9CSR-nz1S5QSHmgwuodLy_BZaxEwSLxyp83uzug_gtFw">
            <a:extLst>
              <a:ext uri="{FF2B5EF4-FFF2-40B4-BE49-F238E27FC236}">
                <a16:creationId xmlns:a16="http://schemas.microsoft.com/office/drawing/2014/main" id="{9AD880C8-78F5-4825-B0FA-D9B871441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152475"/>
            <a:ext cx="4739411" cy="18687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tudent computer">
            <a:extLst>
              <a:ext uri="{FF2B5EF4-FFF2-40B4-BE49-F238E27FC236}">
                <a16:creationId xmlns:a16="http://schemas.microsoft.com/office/drawing/2014/main" id="{4A4A8A56-48BA-413F-8017-463D2E4D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29" y="2656332"/>
            <a:ext cx="3733823" cy="248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221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5E26-6F04-4C5E-84F6-457543EB75DF}"/>
              </a:ext>
            </a:extLst>
          </p:cNvPr>
          <p:cNvSpPr>
            <a:spLocks noGrp="1"/>
          </p:cNvSpPr>
          <p:nvPr>
            <p:ph type="title"/>
          </p:nvPr>
        </p:nvSpPr>
        <p:spPr/>
        <p:txBody>
          <a:bodyPr/>
          <a:lstStyle/>
          <a:p>
            <a:r>
              <a:rPr lang="en-US" dirty="0"/>
              <a:t>What is “[Improved] Performance”?</a:t>
            </a:r>
          </a:p>
        </p:txBody>
      </p:sp>
      <p:sp>
        <p:nvSpPr>
          <p:cNvPr id="3" name="Text Placeholder 2">
            <a:extLst>
              <a:ext uri="{FF2B5EF4-FFF2-40B4-BE49-F238E27FC236}">
                <a16:creationId xmlns:a16="http://schemas.microsoft.com/office/drawing/2014/main" id="{2F04AAB4-7F72-4AD0-97BD-62171B7FDB57}"/>
              </a:ext>
            </a:extLst>
          </p:cNvPr>
          <p:cNvSpPr>
            <a:spLocks noGrp="1"/>
          </p:cNvSpPr>
          <p:nvPr>
            <p:ph type="body" idx="1"/>
          </p:nvPr>
        </p:nvSpPr>
        <p:spPr/>
        <p:txBody>
          <a:bodyPr/>
          <a:lstStyle/>
          <a:p>
            <a:endParaRPr lang="en-US"/>
          </a:p>
        </p:txBody>
      </p:sp>
      <p:pic>
        <p:nvPicPr>
          <p:cNvPr id="4" name="Picture 2" descr="https://lh5.googleusercontent.com/AQanPYNXdjtLXvpN7sAhP188NML-zjjfcIKmnC0bynrCtCA6HNZTHxyI17FnkT38qsQWHTFpgnPI2wzjDxTvO4EV9tbdtkD9CSR-nz1S5QSHmgwuodLy_BZaxEwSLxyp83uzug_gtFw">
            <a:extLst>
              <a:ext uri="{FF2B5EF4-FFF2-40B4-BE49-F238E27FC236}">
                <a16:creationId xmlns:a16="http://schemas.microsoft.com/office/drawing/2014/main" id="{9AD880C8-78F5-4825-B0FA-D9B871441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52475"/>
            <a:ext cx="4739411" cy="18687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science journals">
            <a:extLst>
              <a:ext uri="{FF2B5EF4-FFF2-40B4-BE49-F238E27FC236}">
                <a16:creationId xmlns:a16="http://schemas.microsoft.com/office/drawing/2014/main" id="{EEF222D0-3A2C-4404-A4C0-8FC1C1F23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381" y="1139875"/>
            <a:ext cx="4461607" cy="2429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tudent computer">
            <a:extLst>
              <a:ext uri="{FF2B5EF4-FFF2-40B4-BE49-F238E27FC236}">
                <a16:creationId xmlns:a16="http://schemas.microsoft.com/office/drawing/2014/main" id="{4A4A8A56-48BA-413F-8017-463D2E4DB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129" y="2656332"/>
            <a:ext cx="3733823" cy="248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5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5E26-6F04-4C5E-84F6-457543EB75DF}"/>
              </a:ext>
            </a:extLst>
          </p:cNvPr>
          <p:cNvSpPr>
            <a:spLocks noGrp="1"/>
          </p:cNvSpPr>
          <p:nvPr>
            <p:ph type="title"/>
          </p:nvPr>
        </p:nvSpPr>
        <p:spPr/>
        <p:txBody>
          <a:bodyPr/>
          <a:lstStyle/>
          <a:p>
            <a:r>
              <a:rPr lang="en-US" dirty="0"/>
              <a:t>What is “[Improved] Performance”?</a:t>
            </a:r>
          </a:p>
        </p:txBody>
      </p:sp>
      <p:sp>
        <p:nvSpPr>
          <p:cNvPr id="3" name="Text Placeholder 2">
            <a:extLst>
              <a:ext uri="{FF2B5EF4-FFF2-40B4-BE49-F238E27FC236}">
                <a16:creationId xmlns:a16="http://schemas.microsoft.com/office/drawing/2014/main" id="{2F04AAB4-7F72-4AD0-97BD-62171B7FDB57}"/>
              </a:ext>
            </a:extLst>
          </p:cNvPr>
          <p:cNvSpPr>
            <a:spLocks noGrp="1"/>
          </p:cNvSpPr>
          <p:nvPr>
            <p:ph type="body" idx="1"/>
          </p:nvPr>
        </p:nvSpPr>
        <p:spPr/>
        <p:txBody>
          <a:bodyPr/>
          <a:lstStyle/>
          <a:p>
            <a:endParaRPr lang="en-US"/>
          </a:p>
        </p:txBody>
      </p:sp>
      <p:pic>
        <p:nvPicPr>
          <p:cNvPr id="4" name="Picture 2" descr="https://lh5.googleusercontent.com/AQanPYNXdjtLXvpN7sAhP188NML-zjjfcIKmnC0bynrCtCA6HNZTHxyI17FnkT38qsQWHTFpgnPI2wzjDxTvO4EV9tbdtkD9CSR-nz1S5QSHmgwuodLy_BZaxEwSLxyp83uzug_gtFw">
            <a:extLst>
              <a:ext uri="{FF2B5EF4-FFF2-40B4-BE49-F238E27FC236}">
                <a16:creationId xmlns:a16="http://schemas.microsoft.com/office/drawing/2014/main" id="{9AD880C8-78F5-4825-B0FA-D9B871441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152475"/>
            <a:ext cx="4739411" cy="18687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science journals">
            <a:extLst>
              <a:ext uri="{FF2B5EF4-FFF2-40B4-BE49-F238E27FC236}">
                <a16:creationId xmlns:a16="http://schemas.microsoft.com/office/drawing/2014/main" id="{EEF222D0-3A2C-4404-A4C0-8FC1C1F23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381" y="1139875"/>
            <a:ext cx="4461607" cy="2429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tudent computer">
            <a:extLst>
              <a:ext uri="{FF2B5EF4-FFF2-40B4-BE49-F238E27FC236}">
                <a16:creationId xmlns:a16="http://schemas.microsoft.com/office/drawing/2014/main" id="{4A4A8A56-48BA-413F-8017-463D2E4DB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29" y="2656332"/>
            <a:ext cx="3733823" cy="2487168"/>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cancer mri">
            <a:extLst>
              <a:ext uri="{FF2B5EF4-FFF2-40B4-BE49-F238E27FC236}">
                <a16:creationId xmlns:a16="http://schemas.microsoft.com/office/drawing/2014/main" id="{D32B1DFB-9410-4490-90C7-7940B1E3E8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3376" y="2571750"/>
            <a:ext cx="285750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591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8BA5-FCD5-48DD-A7B0-947B280BF3B9}"/>
              </a:ext>
            </a:extLst>
          </p:cNvPr>
          <p:cNvSpPr>
            <a:spLocks noGrp="1"/>
          </p:cNvSpPr>
          <p:nvPr>
            <p:ph type="title"/>
          </p:nvPr>
        </p:nvSpPr>
        <p:spPr/>
        <p:txBody>
          <a:bodyPr/>
          <a:lstStyle/>
          <a:p>
            <a:r>
              <a:rPr lang="en-US" dirty="0"/>
              <a:t>Machine Learning is Math</a:t>
            </a:r>
          </a:p>
        </p:txBody>
      </p:sp>
      <p:sp>
        <p:nvSpPr>
          <p:cNvPr id="3" name="Text Placeholder 2">
            <a:extLst>
              <a:ext uri="{FF2B5EF4-FFF2-40B4-BE49-F238E27FC236}">
                <a16:creationId xmlns:a16="http://schemas.microsoft.com/office/drawing/2014/main" id="{C664BF2E-D494-4145-95C4-B770733F35CB}"/>
              </a:ext>
            </a:extLst>
          </p:cNvPr>
          <p:cNvSpPr>
            <a:spLocks noGrp="1"/>
          </p:cNvSpPr>
          <p:nvPr>
            <p:ph type="body" idx="1"/>
          </p:nvPr>
        </p:nvSpPr>
        <p:spPr/>
        <p:txBody>
          <a:bodyPr/>
          <a:lstStyle/>
          <a:p>
            <a:pPr marL="114300" indent="0" algn="ctr">
              <a:buNone/>
            </a:pPr>
            <a:r>
              <a:rPr lang="en-US" dirty="0"/>
              <a:t>Data (X)		</a:t>
            </a:r>
            <a:r>
              <a:rPr lang="en-US" dirty="0">
                <a:sym typeface="Wingdings" panose="05000000000000000000" pitchFamily="2" charset="2"/>
              </a:rPr>
              <a:t>	Hidden Relationship (Z)		Answer (Y)</a:t>
            </a:r>
          </a:p>
          <a:p>
            <a:pPr marL="114300" indent="0" algn="ctr">
              <a:buNone/>
            </a:pPr>
            <a:endParaRPr lang="en-US" dirty="0">
              <a:sym typeface="Wingdings" panose="05000000000000000000" pitchFamily="2" charset="2"/>
            </a:endParaRPr>
          </a:p>
          <a:p>
            <a:pPr marL="114300" indent="0">
              <a:buNone/>
            </a:pPr>
            <a:r>
              <a:rPr lang="en-US" dirty="0">
                <a:sym typeface="Wingdings" panose="05000000000000000000" pitchFamily="2" charset="2"/>
              </a:rPr>
              <a:t>X = (X</a:t>
            </a:r>
            <a:r>
              <a:rPr lang="en-US" baseline="-25000" dirty="0">
                <a:sym typeface="Wingdings" panose="05000000000000000000" pitchFamily="2" charset="2"/>
              </a:rPr>
              <a:t>1</a:t>
            </a:r>
            <a:r>
              <a:rPr lang="en-US" dirty="0">
                <a:sym typeface="Wingdings" panose="05000000000000000000" pitchFamily="2" charset="2"/>
              </a:rPr>
              <a:t>, X</a:t>
            </a:r>
            <a:r>
              <a:rPr lang="en-US" baseline="-25000" dirty="0">
                <a:sym typeface="Wingdings" panose="05000000000000000000" pitchFamily="2" charset="2"/>
              </a:rPr>
              <a:t>2</a:t>
            </a:r>
            <a:r>
              <a:rPr lang="en-US" dirty="0">
                <a:sym typeface="Wingdings" panose="05000000000000000000" pitchFamily="2" charset="2"/>
              </a:rPr>
              <a:t>, … </a:t>
            </a:r>
            <a:r>
              <a:rPr lang="en-US" dirty="0" err="1">
                <a:sym typeface="Wingdings" panose="05000000000000000000" pitchFamily="2" charset="2"/>
              </a:rPr>
              <a:t>X</a:t>
            </a:r>
            <a:r>
              <a:rPr lang="en-US" baseline="-25000" dirty="0" err="1">
                <a:sym typeface="Wingdings" panose="05000000000000000000" pitchFamily="2" charset="2"/>
              </a:rPr>
              <a:t>n</a:t>
            </a:r>
            <a:r>
              <a:rPr lang="en-US" dirty="0">
                <a:sym typeface="Wingdings" panose="05000000000000000000" pitchFamily="2" charset="2"/>
              </a:rPr>
              <a:t>), each entry in X is a </a:t>
            </a:r>
            <a:r>
              <a:rPr lang="en-US" i="1" dirty="0">
                <a:sym typeface="Wingdings" panose="05000000000000000000" pitchFamily="2" charset="2"/>
              </a:rPr>
              <a:t>feature</a:t>
            </a:r>
            <a:endParaRPr lang="en-US" dirty="0">
              <a:sym typeface="Wingdings" panose="05000000000000000000" pitchFamily="2" charset="2"/>
            </a:endParaRPr>
          </a:p>
          <a:p>
            <a:pPr marL="114300" indent="0">
              <a:buNone/>
            </a:pPr>
            <a:r>
              <a:rPr lang="en-US" dirty="0">
                <a:sym typeface="Wingdings" panose="05000000000000000000" pitchFamily="2" charset="2"/>
              </a:rPr>
              <a:t>Y is a </a:t>
            </a:r>
            <a:r>
              <a:rPr lang="en-US" i="1" dirty="0">
                <a:sym typeface="Wingdings" panose="05000000000000000000" pitchFamily="2" charset="2"/>
              </a:rPr>
              <a:t>response</a:t>
            </a:r>
            <a:endParaRPr lang="en-US" dirty="0">
              <a:sym typeface="Wingdings" panose="05000000000000000000" pitchFamily="2" charset="2"/>
            </a:endParaRPr>
          </a:p>
          <a:p>
            <a:pPr marL="114300" indent="0">
              <a:buNone/>
            </a:pPr>
            <a:r>
              <a:rPr lang="en-US" dirty="0">
                <a:sym typeface="Wingdings" panose="05000000000000000000" pitchFamily="2" charset="2"/>
              </a:rPr>
              <a:t>Z is the </a:t>
            </a:r>
            <a:r>
              <a:rPr lang="en-US" i="1" dirty="0">
                <a:sym typeface="Wingdings" panose="05000000000000000000" pitchFamily="2" charset="2"/>
              </a:rPr>
              <a:t>algorithm</a:t>
            </a:r>
            <a:r>
              <a:rPr lang="en-US" dirty="0">
                <a:sym typeface="Wingdings" panose="05000000000000000000" pitchFamily="2" charset="2"/>
              </a:rPr>
              <a:t> that maps </a:t>
            </a:r>
            <a:r>
              <a:rPr lang="en-US" i="1" dirty="0">
                <a:sym typeface="Wingdings" panose="05000000000000000000" pitchFamily="2" charset="2"/>
              </a:rPr>
              <a:t>features</a:t>
            </a:r>
            <a:r>
              <a:rPr lang="en-US" dirty="0">
                <a:sym typeface="Wingdings" panose="05000000000000000000" pitchFamily="2" charset="2"/>
              </a:rPr>
              <a:t> to </a:t>
            </a:r>
            <a:r>
              <a:rPr lang="en-US" i="1" dirty="0">
                <a:sym typeface="Wingdings" panose="05000000000000000000" pitchFamily="2" charset="2"/>
              </a:rPr>
              <a:t>response</a:t>
            </a:r>
          </a:p>
        </p:txBody>
      </p:sp>
    </p:spTree>
    <p:extLst>
      <p:ext uri="{BB962C8B-B14F-4D97-AF65-F5344CB8AC3E}">
        <p14:creationId xmlns:p14="http://schemas.microsoft.com/office/powerpoint/2010/main" val="680279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8BA5-FCD5-48DD-A7B0-947B280BF3B9}"/>
              </a:ext>
            </a:extLst>
          </p:cNvPr>
          <p:cNvSpPr>
            <a:spLocks noGrp="1"/>
          </p:cNvSpPr>
          <p:nvPr>
            <p:ph type="title"/>
          </p:nvPr>
        </p:nvSpPr>
        <p:spPr/>
        <p:txBody>
          <a:bodyPr/>
          <a:lstStyle/>
          <a:p>
            <a:r>
              <a:rPr lang="en-US" dirty="0"/>
              <a:t>Machine Learning is Math</a:t>
            </a:r>
          </a:p>
        </p:txBody>
      </p:sp>
      <p:sp>
        <p:nvSpPr>
          <p:cNvPr id="3" name="Text Placeholder 2">
            <a:extLst>
              <a:ext uri="{FF2B5EF4-FFF2-40B4-BE49-F238E27FC236}">
                <a16:creationId xmlns:a16="http://schemas.microsoft.com/office/drawing/2014/main" id="{C664BF2E-D494-4145-95C4-B770733F35CB}"/>
              </a:ext>
            </a:extLst>
          </p:cNvPr>
          <p:cNvSpPr>
            <a:spLocks noGrp="1"/>
          </p:cNvSpPr>
          <p:nvPr>
            <p:ph type="body" idx="1"/>
          </p:nvPr>
        </p:nvSpPr>
        <p:spPr/>
        <p:txBody>
          <a:bodyPr/>
          <a:lstStyle/>
          <a:p>
            <a:pPr marL="114300" indent="0" algn="ctr">
              <a:buNone/>
            </a:pPr>
            <a:r>
              <a:rPr lang="en-US" dirty="0"/>
              <a:t>Data (X)	</a:t>
            </a:r>
            <a:r>
              <a:rPr lang="en-US" dirty="0">
                <a:sym typeface="Wingdings" panose="05000000000000000000" pitchFamily="2" charset="2"/>
              </a:rPr>
              <a:t>	Hidden Relationship (Z)		Answer (Y)</a:t>
            </a:r>
          </a:p>
          <a:p>
            <a:pPr marL="114300" indent="0" algn="ctr">
              <a:buNone/>
            </a:pPr>
            <a:endParaRPr lang="en-US" dirty="0">
              <a:sym typeface="Wingdings" panose="05000000000000000000" pitchFamily="2" charset="2"/>
            </a:endParaRPr>
          </a:p>
          <a:p>
            <a:pPr marL="114300" indent="0">
              <a:buNone/>
            </a:pPr>
            <a:r>
              <a:rPr lang="en-US" dirty="0">
                <a:sym typeface="Wingdings" panose="05000000000000000000" pitchFamily="2" charset="2"/>
              </a:rPr>
              <a:t>X = (X</a:t>
            </a:r>
            <a:r>
              <a:rPr lang="en-US" baseline="-25000" dirty="0">
                <a:sym typeface="Wingdings" panose="05000000000000000000" pitchFamily="2" charset="2"/>
              </a:rPr>
              <a:t>1</a:t>
            </a:r>
            <a:r>
              <a:rPr lang="en-US" dirty="0">
                <a:sym typeface="Wingdings" panose="05000000000000000000" pitchFamily="2" charset="2"/>
              </a:rPr>
              <a:t>, X</a:t>
            </a:r>
            <a:r>
              <a:rPr lang="en-US" baseline="-25000" dirty="0">
                <a:sym typeface="Wingdings" panose="05000000000000000000" pitchFamily="2" charset="2"/>
              </a:rPr>
              <a:t>2</a:t>
            </a:r>
            <a:r>
              <a:rPr lang="en-US" dirty="0">
                <a:sym typeface="Wingdings" panose="05000000000000000000" pitchFamily="2" charset="2"/>
              </a:rPr>
              <a:t>, … </a:t>
            </a:r>
            <a:r>
              <a:rPr lang="en-US" dirty="0" err="1">
                <a:sym typeface="Wingdings" panose="05000000000000000000" pitchFamily="2" charset="2"/>
              </a:rPr>
              <a:t>X</a:t>
            </a:r>
            <a:r>
              <a:rPr lang="en-US" baseline="-25000" dirty="0" err="1">
                <a:sym typeface="Wingdings" panose="05000000000000000000" pitchFamily="2" charset="2"/>
              </a:rPr>
              <a:t>n</a:t>
            </a:r>
            <a:r>
              <a:rPr lang="en-US" dirty="0">
                <a:sym typeface="Wingdings" panose="05000000000000000000" pitchFamily="2" charset="2"/>
              </a:rPr>
              <a:t>), each entry in X is a </a:t>
            </a:r>
            <a:r>
              <a:rPr lang="en-US" i="1" dirty="0">
                <a:sym typeface="Wingdings" panose="05000000000000000000" pitchFamily="2" charset="2"/>
              </a:rPr>
              <a:t>feature</a:t>
            </a:r>
            <a:endParaRPr lang="en-US" dirty="0">
              <a:sym typeface="Wingdings" panose="05000000000000000000" pitchFamily="2" charset="2"/>
            </a:endParaRPr>
          </a:p>
          <a:p>
            <a:pPr marL="114300" indent="0">
              <a:buNone/>
            </a:pPr>
            <a:r>
              <a:rPr lang="en-US" dirty="0">
                <a:sym typeface="Wingdings" panose="05000000000000000000" pitchFamily="2" charset="2"/>
              </a:rPr>
              <a:t>Y is a </a:t>
            </a:r>
            <a:r>
              <a:rPr lang="en-US" i="1" dirty="0">
                <a:sym typeface="Wingdings" panose="05000000000000000000" pitchFamily="2" charset="2"/>
              </a:rPr>
              <a:t>response</a:t>
            </a:r>
            <a:endParaRPr lang="en-US" dirty="0">
              <a:sym typeface="Wingdings" panose="05000000000000000000" pitchFamily="2" charset="2"/>
            </a:endParaRPr>
          </a:p>
          <a:p>
            <a:pPr marL="114300" indent="0">
              <a:buNone/>
            </a:pPr>
            <a:r>
              <a:rPr lang="en-US" dirty="0">
                <a:sym typeface="Wingdings" panose="05000000000000000000" pitchFamily="2" charset="2"/>
              </a:rPr>
              <a:t>Z is the </a:t>
            </a:r>
            <a:r>
              <a:rPr lang="en-US" i="1" dirty="0">
                <a:sym typeface="Wingdings" panose="05000000000000000000" pitchFamily="2" charset="2"/>
              </a:rPr>
              <a:t>algorithm</a:t>
            </a:r>
            <a:r>
              <a:rPr lang="en-US" dirty="0">
                <a:sym typeface="Wingdings" panose="05000000000000000000" pitchFamily="2" charset="2"/>
              </a:rPr>
              <a:t> that maps </a:t>
            </a:r>
            <a:r>
              <a:rPr lang="en-US" i="1" dirty="0">
                <a:sym typeface="Wingdings" panose="05000000000000000000" pitchFamily="2" charset="2"/>
              </a:rPr>
              <a:t>features</a:t>
            </a:r>
            <a:r>
              <a:rPr lang="en-US" dirty="0">
                <a:sym typeface="Wingdings" panose="05000000000000000000" pitchFamily="2" charset="2"/>
              </a:rPr>
              <a:t> to </a:t>
            </a:r>
            <a:r>
              <a:rPr lang="en-US" i="1" dirty="0">
                <a:sym typeface="Wingdings" panose="05000000000000000000" pitchFamily="2" charset="2"/>
              </a:rPr>
              <a:t>response</a:t>
            </a:r>
          </a:p>
          <a:p>
            <a:pPr marL="114300" indent="0">
              <a:buNone/>
            </a:pPr>
            <a:endParaRPr lang="en-US" dirty="0">
              <a:sym typeface="Wingdings" panose="05000000000000000000" pitchFamily="2" charset="2"/>
            </a:endParaRPr>
          </a:p>
          <a:p>
            <a:pPr marL="114300" indent="0">
              <a:buNone/>
            </a:pPr>
            <a:r>
              <a:rPr lang="en-US" dirty="0">
                <a:sym typeface="Wingdings" panose="05000000000000000000" pitchFamily="2" charset="2"/>
              </a:rPr>
              <a:t>According to theory, there is a Z to map every X (of infinite size) to the real Y</a:t>
            </a:r>
          </a:p>
        </p:txBody>
      </p:sp>
    </p:spTree>
    <p:extLst>
      <p:ext uri="{BB962C8B-B14F-4D97-AF65-F5344CB8AC3E}">
        <p14:creationId xmlns:p14="http://schemas.microsoft.com/office/powerpoint/2010/main" val="77087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8BA5-FCD5-48DD-A7B0-947B280BF3B9}"/>
              </a:ext>
            </a:extLst>
          </p:cNvPr>
          <p:cNvSpPr>
            <a:spLocks noGrp="1"/>
          </p:cNvSpPr>
          <p:nvPr>
            <p:ph type="title"/>
          </p:nvPr>
        </p:nvSpPr>
        <p:spPr/>
        <p:txBody>
          <a:bodyPr/>
          <a:lstStyle/>
          <a:p>
            <a:r>
              <a:rPr lang="en-US" dirty="0"/>
              <a:t>Machine Learning is Math</a:t>
            </a:r>
          </a:p>
        </p:txBody>
      </p:sp>
      <p:sp>
        <p:nvSpPr>
          <p:cNvPr id="3" name="Text Placeholder 2">
            <a:extLst>
              <a:ext uri="{FF2B5EF4-FFF2-40B4-BE49-F238E27FC236}">
                <a16:creationId xmlns:a16="http://schemas.microsoft.com/office/drawing/2014/main" id="{C664BF2E-D494-4145-95C4-B770733F35CB}"/>
              </a:ext>
            </a:extLst>
          </p:cNvPr>
          <p:cNvSpPr>
            <a:spLocks noGrp="1"/>
          </p:cNvSpPr>
          <p:nvPr>
            <p:ph type="body" idx="1"/>
          </p:nvPr>
        </p:nvSpPr>
        <p:spPr/>
        <p:txBody>
          <a:bodyPr/>
          <a:lstStyle/>
          <a:p>
            <a:pPr marL="114300" indent="0" algn="ctr">
              <a:buNone/>
            </a:pPr>
            <a:r>
              <a:rPr lang="en-US" dirty="0"/>
              <a:t>Data (X)	</a:t>
            </a:r>
            <a:r>
              <a:rPr lang="en-US" dirty="0">
                <a:sym typeface="Wingdings" panose="05000000000000000000" pitchFamily="2" charset="2"/>
              </a:rPr>
              <a:t>	Hidden Relationship (Z)		Answer (Y)</a:t>
            </a:r>
          </a:p>
          <a:p>
            <a:pPr marL="114300" indent="0" algn="ctr">
              <a:buNone/>
            </a:pPr>
            <a:endParaRPr lang="en-US" dirty="0">
              <a:sym typeface="Wingdings" panose="05000000000000000000" pitchFamily="2" charset="2"/>
            </a:endParaRPr>
          </a:p>
          <a:p>
            <a:pPr marL="114300" indent="0">
              <a:buNone/>
            </a:pPr>
            <a:r>
              <a:rPr lang="en-US" dirty="0">
                <a:sym typeface="Wingdings" panose="05000000000000000000" pitchFamily="2" charset="2"/>
              </a:rPr>
              <a:t>X = (X</a:t>
            </a:r>
            <a:r>
              <a:rPr lang="en-US" baseline="-25000" dirty="0">
                <a:sym typeface="Wingdings" panose="05000000000000000000" pitchFamily="2" charset="2"/>
              </a:rPr>
              <a:t>1</a:t>
            </a:r>
            <a:r>
              <a:rPr lang="en-US" dirty="0">
                <a:sym typeface="Wingdings" panose="05000000000000000000" pitchFamily="2" charset="2"/>
              </a:rPr>
              <a:t>, X</a:t>
            </a:r>
            <a:r>
              <a:rPr lang="en-US" baseline="-25000" dirty="0">
                <a:sym typeface="Wingdings" panose="05000000000000000000" pitchFamily="2" charset="2"/>
              </a:rPr>
              <a:t>2</a:t>
            </a:r>
            <a:r>
              <a:rPr lang="en-US" dirty="0">
                <a:sym typeface="Wingdings" panose="05000000000000000000" pitchFamily="2" charset="2"/>
              </a:rPr>
              <a:t>, … </a:t>
            </a:r>
            <a:r>
              <a:rPr lang="en-US" dirty="0" err="1">
                <a:sym typeface="Wingdings" panose="05000000000000000000" pitchFamily="2" charset="2"/>
              </a:rPr>
              <a:t>X</a:t>
            </a:r>
            <a:r>
              <a:rPr lang="en-US" baseline="-25000" dirty="0" err="1">
                <a:sym typeface="Wingdings" panose="05000000000000000000" pitchFamily="2" charset="2"/>
              </a:rPr>
              <a:t>n</a:t>
            </a:r>
            <a:r>
              <a:rPr lang="en-US" dirty="0">
                <a:sym typeface="Wingdings" panose="05000000000000000000" pitchFamily="2" charset="2"/>
              </a:rPr>
              <a:t>), each entry in X is a </a:t>
            </a:r>
            <a:r>
              <a:rPr lang="en-US" i="1" dirty="0">
                <a:sym typeface="Wingdings" panose="05000000000000000000" pitchFamily="2" charset="2"/>
              </a:rPr>
              <a:t>feature</a:t>
            </a:r>
            <a:endParaRPr lang="en-US" dirty="0">
              <a:sym typeface="Wingdings" panose="05000000000000000000" pitchFamily="2" charset="2"/>
            </a:endParaRPr>
          </a:p>
          <a:p>
            <a:pPr marL="114300" indent="0">
              <a:buNone/>
            </a:pPr>
            <a:r>
              <a:rPr lang="en-US" dirty="0">
                <a:sym typeface="Wingdings" panose="05000000000000000000" pitchFamily="2" charset="2"/>
              </a:rPr>
              <a:t>Y is a </a:t>
            </a:r>
            <a:r>
              <a:rPr lang="en-US" i="1" dirty="0">
                <a:sym typeface="Wingdings" panose="05000000000000000000" pitchFamily="2" charset="2"/>
              </a:rPr>
              <a:t>response</a:t>
            </a:r>
            <a:endParaRPr lang="en-US" dirty="0">
              <a:sym typeface="Wingdings" panose="05000000000000000000" pitchFamily="2" charset="2"/>
            </a:endParaRPr>
          </a:p>
          <a:p>
            <a:pPr marL="114300" indent="0">
              <a:buNone/>
            </a:pPr>
            <a:r>
              <a:rPr lang="en-US" dirty="0">
                <a:sym typeface="Wingdings" panose="05000000000000000000" pitchFamily="2" charset="2"/>
              </a:rPr>
              <a:t>Z is the </a:t>
            </a:r>
            <a:r>
              <a:rPr lang="en-US" i="1" dirty="0">
                <a:sym typeface="Wingdings" panose="05000000000000000000" pitchFamily="2" charset="2"/>
              </a:rPr>
              <a:t>algorithm</a:t>
            </a:r>
            <a:r>
              <a:rPr lang="en-US" dirty="0">
                <a:sym typeface="Wingdings" panose="05000000000000000000" pitchFamily="2" charset="2"/>
              </a:rPr>
              <a:t> that maps </a:t>
            </a:r>
            <a:r>
              <a:rPr lang="en-US" i="1" dirty="0">
                <a:sym typeface="Wingdings" panose="05000000000000000000" pitchFamily="2" charset="2"/>
              </a:rPr>
              <a:t>features</a:t>
            </a:r>
            <a:r>
              <a:rPr lang="en-US" dirty="0">
                <a:sym typeface="Wingdings" panose="05000000000000000000" pitchFamily="2" charset="2"/>
              </a:rPr>
              <a:t> to </a:t>
            </a:r>
            <a:r>
              <a:rPr lang="en-US" i="1" dirty="0">
                <a:sym typeface="Wingdings" panose="05000000000000000000" pitchFamily="2" charset="2"/>
              </a:rPr>
              <a:t>response</a:t>
            </a:r>
          </a:p>
          <a:p>
            <a:pPr marL="114300" indent="0">
              <a:buNone/>
            </a:pPr>
            <a:endParaRPr lang="en-US" dirty="0">
              <a:sym typeface="Wingdings" panose="05000000000000000000" pitchFamily="2" charset="2"/>
            </a:endParaRPr>
          </a:p>
          <a:p>
            <a:pPr marL="114300" indent="0">
              <a:buNone/>
            </a:pPr>
            <a:r>
              <a:rPr lang="en-US" dirty="0">
                <a:sym typeface="Wingdings" panose="05000000000000000000" pitchFamily="2" charset="2"/>
              </a:rPr>
              <a:t>According to theory, there is a Z to map every X (of infinite size) to the real Y</a:t>
            </a:r>
          </a:p>
          <a:p>
            <a:pPr marL="114300" indent="0">
              <a:buNone/>
            </a:pPr>
            <a:endParaRPr lang="en-US" dirty="0">
              <a:sym typeface="Wingdings" panose="05000000000000000000" pitchFamily="2" charset="2"/>
            </a:endParaRPr>
          </a:p>
          <a:p>
            <a:pPr marL="114300" indent="0">
              <a:buNone/>
            </a:pPr>
            <a:r>
              <a:rPr lang="en-US" dirty="0">
                <a:sym typeface="Wingdings" panose="05000000000000000000" pitchFamily="2" charset="2"/>
              </a:rPr>
              <a:t>Machine Learning is an approximation of Z</a:t>
            </a:r>
          </a:p>
          <a:p>
            <a:pPr marL="114300" indent="0">
              <a:buNone/>
            </a:pPr>
            <a:r>
              <a:rPr lang="en-US" dirty="0">
                <a:sym typeface="Wingdings" panose="05000000000000000000" pitchFamily="2" charset="2"/>
              </a:rPr>
              <a:t>(Sometimes we care about trying to discover / measure the true Z, sometimes not)</a:t>
            </a:r>
          </a:p>
        </p:txBody>
      </p:sp>
    </p:spTree>
    <p:extLst>
      <p:ext uri="{BB962C8B-B14F-4D97-AF65-F5344CB8AC3E}">
        <p14:creationId xmlns:p14="http://schemas.microsoft.com/office/powerpoint/2010/main" val="621680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938A-2D26-4EE3-94D1-9A1AE83A4162}"/>
              </a:ext>
            </a:extLst>
          </p:cNvPr>
          <p:cNvSpPr>
            <a:spLocks noGrp="1"/>
          </p:cNvSpPr>
          <p:nvPr>
            <p:ph type="title"/>
          </p:nvPr>
        </p:nvSpPr>
        <p:spPr/>
        <p:txBody>
          <a:bodyPr/>
          <a:lstStyle/>
          <a:p>
            <a:r>
              <a:rPr lang="en-US" dirty="0"/>
              <a:t>Problem Space – College Admissions</a:t>
            </a:r>
          </a:p>
        </p:txBody>
      </p:sp>
      <p:sp>
        <p:nvSpPr>
          <p:cNvPr id="5" name="Text Placeholder 4">
            <a:extLst>
              <a:ext uri="{FF2B5EF4-FFF2-40B4-BE49-F238E27FC236}">
                <a16:creationId xmlns:a16="http://schemas.microsoft.com/office/drawing/2014/main" id="{D68D5AD5-C06B-4D00-B3E5-4EBCE20CFD6F}"/>
              </a:ext>
            </a:extLst>
          </p:cNvPr>
          <p:cNvSpPr>
            <a:spLocks noGrp="1"/>
          </p:cNvSpPr>
          <p:nvPr>
            <p:ph type="body" idx="1"/>
          </p:nvPr>
        </p:nvSpPr>
        <p:spPr>
          <a:xfrm>
            <a:off x="311700" y="1152475"/>
            <a:ext cx="5098477" cy="3416400"/>
          </a:xfrm>
        </p:spPr>
        <p:txBody>
          <a:bodyPr/>
          <a:lstStyle/>
          <a:p>
            <a:pPr marL="114300" indent="0">
              <a:buNone/>
            </a:pPr>
            <a:r>
              <a:rPr lang="en-US" i="1" dirty="0"/>
              <a:t>The following scenario isn’t really true, but it’s close-</a:t>
            </a:r>
            <a:r>
              <a:rPr lang="en-US" i="1" dirty="0" err="1"/>
              <a:t>ish</a:t>
            </a:r>
            <a:r>
              <a:rPr lang="en-US" i="1" dirty="0"/>
              <a:t> to what we do in college admissions…</a:t>
            </a:r>
          </a:p>
          <a:p>
            <a:pPr marL="114300" indent="0">
              <a:buNone/>
            </a:pPr>
            <a:endParaRPr lang="en-US" dirty="0"/>
          </a:p>
          <a:p>
            <a:pPr marL="114300" indent="0">
              <a:buNone/>
            </a:pPr>
            <a:r>
              <a:rPr lang="en-US" dirty="0"/>
              <a:t>I am trying to decide if a student should be admitted to my university. I have their SAT and ACT scores and their  HS GPA. I also have the history of students who have attended in the past, their SAT / ACT / HS GPA as well as whether or not they graduated. I only want to admit new students if they will graduate.</a:t>
            </a:r>
          </a:p>
        </p:txBody>
      </p:sp>
      <p:pic>
        <p:nvPicPr>
          <p:cNvPr id="6" name="Picture 4" descr="Image result for student computer">
            <a:extLst>
              <a:ext uri="{FF2B5EF4-FFF2-40B4-BE49-F238E27FC236}">
                <a16:creationId xmlns:a16="http://schemas.microsoft.com/office/drawing/2014/main" id="{87EDC6FE-61D6-4A67-8FAB-C46D77CDF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177" y="1617091"/>
            <a:ext cx="3733823" cy="248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680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938A-2D26-4EE3-94D1-9A1AE83A4162}"/>
              </a:ext>
            </a:extLst>
          </p:cNvPr>
          <p:cNvSpPr>
            <a:spLocks noGrp="1"/>
          </p:cNvSpPr>
          <p:nvPr>
            <p:ph type="title"/>
          </p:nvPr>
        </p:nvSpPr>
        <p:spPr/>
        <p:txBody>
          <a:bodyPr/>
          <a:lstStyle/>
          <a:p>
            <a:r>
              <a:rPr lang="en-US" dirty="0"/>
              <a:t>Problem Space – College Admissions</a:t>
            </a:r>
          </a:p>
        </p:txBody>
      </p:sp>
      <p:sp>
        <p:nvSpPr>
          <p:cNvPr id="3" name="Text Placeholder 2">
            <a:extLst>
              <a:ext uri="{FF2B5EF4-FFF2-40B4-BE49-F238E27FC236}">
                <a16:creationId xmlns:a16="http://schemas.microsoft.com/office/drawing/2014/main" id="{662DCDB4-E9F2-4DE8-B313-8ECCB637C71F}"/>
              </a:ext>
            </a:extLst>
          </p:cNvPr>
          <p:cNvSpPr>
            <a:spLocks noGrp="1"/>
          </p:cNvSpPr>
          <p:nvPr>
            <p:ph type="body" idx="1"/>
          </p:nvPr>
        </p:nvSpPr>
        <p:spPr/>
        <p:txBody>
          <a:bodyPr/>
          <a:lstStyle/>
          <a:p>
            <a:pPr marL="114300" indent="0">
              <a:buNone/>
            </a:pPr>
            <a:r>
              <a:rPr lang="en-US" dirty="0"/>
              <a:t>X</a:t>
            </a:r>
            <a:r>
              <a:rPr lang="en-US" baseline="-25000" dirty="0"/>
              <a:t>i</a:t>
            </a:r>
            <a:r>
              <a:rPr lang="en-US" dirty="0"/>
              <a:t> =</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Y =</a:t>
            </a:r>
          </a:p>
        </p:txBody>
      </p:sp>
    </p:spTree>
    <p:extLst>
      <p:ext uri="{BB962C8B-B14F-4D97-AF65-F5344CB8AC3E}">
        <p14:creationId xmlns:p14="http://schemas.microsoft.com/office/powerpoint/2010/main" val="392960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AAF7-1AD4-4B75-9734-2D28EE308243}"/>
              </a:ext>
            </a:extLst>
          </p:cNvPr>
          <p:cNvSpPr>
            <a:spLocks noGrp="1"/>
          </p:cNvSpPr>
          <p:nvPr>
            <p:ph type="title"/>
          </p:nvPr>
        </p:nvSpPr>
        <p:spPr/>
        <p:txBody>
          <a:bodyPr/>
          <a:lstStyle/>
          <a:p>
            <a:r>
              <a:rPr lang="en-US" dirty="0"/>
              <a:t>My First ML Algorithm – K-Nearest Neighbors</a:t>
            </a:r>
          </a:p>
        </p:txBody>
      </p:sp>
      <p:sp>
        <p:nvSpPr>
          <p:cNvPr id="3" name="Text Placeholder 2">
            <a:extLst>
              <a:ext uri="{FF2B5EF4-FFF2-40B4-BE49-F238E27FC236}">
                <a16:creationId xmlns:a16="http://schemas.microsoft.com/office/drawing/2014/main" id="{7DFFA125-3B3F-4ABF-9484-DA1E8F26219A}"/>
              </a:ext>
            </a:extLst>
          </p:cNvPr>
          <p:cNvSpPr>
            <a:spLocks noGrp="1"/>
          </p:cNvSpPr>
          <p:nvPr>
            <p:ph type="body" idx="1"/>
          </p:nvPr>
        </p:nvSpPr>
        <p:spPr/>
        <p:txBody>
          <a:bodyPr/>
          <a:lstStyle/>
          <a:p>
            <a:pPr marL="114300" indent="0">
              <a:buNone/>
            </a:pPr>
            <a:r>
              <a:rPr lang="en-US" dirty="0"/>
              <a:t>Classifying a new / unknown student </a:t>
            </a:r>
            <a:r>
              <a:rPr lang="en-US" i="1" dirty="0"/>
              <a:t>x</a:t>
            </a:r>
            <a:r>
              <a:rPr lang="en-US" dirty="0"/>
              <a:t>:</a:t>
            </a:r>
          </a:p>
          <a:p>
            <a:pPr marL="114300" indent="0">
              <a:buNone/>
            </a:pPr>
            <a:r>
              <a:rPr lang="en-US" dirty="0"/>
              <a:t>Given my training set </a:t>
            </a:r>
            <a:r>
              <a:rPr lang="en-US" i="1" dirty="0"/>
              <a:t>D</a:t>
            </a:r>
            <a:r>
              <a:rPr lang="en-US" dirty="0"/>
              <a:t>, find the </a:t>
            </a:r>
            <a:r>
              <a:rPr lang="en-US" i="1" dirty="0"/>
              <a:t>K </a:t>
            </a:r>
            <a:r>
              <a:rPr lang="en-US" dirty="0"/>
              <a:t>students that are “nearest” to </a:t>
            </a:r>
            <a:r>
              <a:rPr lang="en-US" i="1" dirty="0"/>
              <a:t>x</a:t>
            </a:r>
            <a:r>
              <a:rPr lang="en-US" dirty="0"/>
              <a:t> and assign </a:t>
            </a:r>
            <a:r>
              <a:rPr lang="en-US" i="1" dirty="0"/>
              <a:t>x</a:t>
            </a:r>
            <a:r>
              <a:rPr lang="en-US" dirty="0"/>
              <a:t> to the label </a:t>
            </a:r>
            <a:r>
              <a:rPr lang="en-US" i="1" dirty="0"/>
              <a:t>y</a:t>
            </a:r>
            <a:r>
              <a:rPr lang="en-US" dirty="0"/>
              <a:t> held by the majority of those students.</a:t>
            </a:r>
          </a:p>
          <a:p>
            <a:pPr marL="114300" indent="0">
              <a:buNone/>
            </a:pPr>
            <a:endParaRPr lang="en-US" dirty="0"/>
          </a:p>
          <a:p>
            <a:pPr marL="114300" indent="0">
              <a:buNone/>
            </a:pPr>
            <a:r>
              <a:rPr lang="en-US" dirty="0"/>
              <a:t>What does “nearest” mean?</a:t>
            </a:r>
            <a:endParaRPr lang="en-US" baseline="-25000"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186132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9B95-52F6-4BE6-94B3-BE5DC65ACF8B}"/>
              </a:ext>
            </a:extLst>
          </p:cNvPr>
          <p:cNvSpPr>
            <a:spLocks noGrp="1"/>
          </p:cNvSpPr>
          <p:nvPr>
            <p:ph type="title"/>
          </p:nvPr>
        </p:nvSpPr>
        <p:spPr/>
        <p:txBody>
          <a:bodyPr/>
          <a:lstStyle/>
          <a:p>
            <a:r>
              <a:rPr lang="en-US" dirty="0"/>
              <a:t>Class Resources</a:t>
            </a:r>
          </a:p>
        </p:txBody>
      </p:sp>
      <p:sp>
        <p:nvSpPr>
          <p:cNvPr id="3" name="Text Placeholder 2">
            <a:extLst>
              <a:ext uri="{FF2B5EF4-FFF2-40B4-BE49-F238E27FC236}">
                <a16:creationId xmlns:a16="http://schemas.microsoft.com/office/drawing/2014/main" id="{B732F272-14BC-440B-96EB-220F94CD0070}"/>
              </a:ext>
            </a:extLst>
          </p:cNvPr>
          <p:cNvSpPr>
            <a:spLocks noGrp="1"/>
          </p:cNvSpPr>
          <p:nvPr>
            <p:ph type="body" idx="1"/>
          </p:nvPr>
        </p:nvSpPr>
        <p:spPr/>
        <p:txBody>
          <a:bodyPr/>
          <a:lstStyle/>
          <a:p>
            <a:pPr marL="114300" indent="0">
              <a:buNone/>
            </a:pPr>
            <a:r>
              <a:rPr lang="en-US" dirty="0"/>
              <a:t>Computing Device</a:t>
            </a:r>
          </a:p>
          <a:p>
            <a:pPr marL="114300" indent="0">
              <a:buNone/>
            </a:pPr>
            <a:r>
              <a:rPr lang="en-US" dirty="0"/>
              <a:t> - Laptop recommended, any OS (</a:t>
            </a:r>
            <a:r>
              <a:rPr lang="en-US" dirty="0" err="1"/>
              <a:t>ish</a:t>
            </a:r>
            <a:r>
              <a:rPr lang="en-US" dirty="0"/>
              <a:t>)</a:t>
            </a:r>
          </a:p>
          <a:p>
            <a:pPr marL="114300" indent="0">
              <a:buNone/>
            </a:pPr>
            <a:endParaRPr lang="en-US" dirty="0"/>
          </a:p>
          <a:p>
            <a:pPr marL="114300" indent="0">
              <a:buNone/>
            </a:pPr>
            <a:r>
              <a:rPr lang="en-US" dirty="0"/>
              <a:t>Python 3 (with external packages)</a:t>
            </a:r>
          </a:p>
          <a:p>
            <a:pPr marL="114300" indent="0">
              <a:buNone/>
            </a:pPr>
            <a:r>
              <a:rPr lang="en-US" dirty="0"/>
              <a:t> - Anaconda recommended </a:t>
            </a:r>
            <a:r>
              <a:rPr lang="en-US" dirty="0">
                <a:hlinkClick r:id="rId2"/>
              </a:rPr>
              <a:t>https://www.anaconda.com/download/</a:t>
            </a:r>
            <a:endParaRPr lang="en-US" dirty="0"/>
          </a:p>
          <a:p>
            <a:pPr marL="114300" indent="0">
              <a:buNone/>
            </a:pPr>
            <a:endParaRPr lang="en-US" dirty="0"/>
          </a:p>
        </p:txBody>
      </p:sp>
    </p:spTree>
    <p:extLst>
      <p:ext uri="{BB962C8B-B14F-4D97-AF65-F5344CB8AC3E}">
        <p14:creationId xmlns:p14="http://schemas.microsoft.com/office/powerpoint/2010/main" val="3818463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C14-60A5-4873-B3E9-A0D82EBDF0F2}"/>
              </a:ext>
            </a:extLst>
          </p:cNvPr>
          <p:cNvSpPr>
            <a:spLocks noGrp="1"/>
          </p:cNvSpPr>
          <p:nvPr>
            <p:ph type="title"/>
          </p:nvPr>
        </p:nvSpPr>
        <p:spPr/>
        <p:txBody>
          <a:bodyPr/>
          <a:lstStyle/>
          <a:p>
            <a:r>
              <a:rPr lang="en-US" dirty="0"/>
              <a:t>Prediction – College Admission</a:t>
            </a:r>
          </a:p>
        </p:txBody>
      </p:sp>
      <p:sp>
        <p:nvSpPr>
          <p:cNvPr id="3" name="Text Placeholder 2">
            <a:extLst>
              <a:ext uri="{FF2B5EF4-FFF2-40B4-BE49-F238E27FC236}">
                <a16:creationId xmlns:a16="http://schemas.microsoft.com/office/drawing/2014/main" id="{CF8C7129-B922-4696-B5B5-8DC7B584A772}"/>
              </a:ext>
            </a:extLst>
          </p:cNvPr>
          <p:cNvSpPr>
            <a:spLocks noGrp="1"/>
          </p:cNvSpPr>
          <p:nvPr>
            <p:ph type="body" idx="1"/>
          </p:nvPr>
        </p:nvSpPr>
        <p:spPr/>
        <p:txBody>
          <a:bodyPr/>
          <a:lstStyle/>
          <a:p>
            <a:endParaRPr lang="en-US"/>
          </a:p>
        </p:txBody>
      </p:sp>
      <p:graphicFrame>
        <p:nvGraphicFramePr>
          <p:cNvPr id="4" name="Table 4">
            <a:extLst>
              <a:ext uri="{FF2B5EF4-FFF2-40B4-BE49-F238E27FC236}">
                <a16:creationId xmlns:a16="http://schemas.microsoft.com/office/drawing/2014/main" id="{F5C5B1AF-116F-470D-8755-A35D554BC05B}"/>
              </a:ext>
            </a:extLst>
          </p:cNvPr>
          <p:cNvGraphicFramePr>
            <a:graphicFrameLocks noGrp="1"/>
          </p:cNvGraphicFramePr>
          <p:nvPr>
            <p:extLst>
              <p:ext uri="{D42A27DB-BD31-4B8C-83A1-F6EECF244321}">
                <p14:modId xmlns:p14="http://schemas.microsoft.com/office/powerpoint/2010/main" val="607808376"/>
              </p:ext>
            </p:extLst>
          </p:nvPr>
        </p:nvGraphicFramePr>
        <p:xfrm>
          <a:off x="1524000" y="1748155"/>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28950787"/>
                    </a:ext>
                  </a:extLst>
                </a:gridCol>
                <a:gridCol w="1219200">
                  <a:extLst>
                    <a:ext uri="{9D8B030D-6E8A-4147-A177-3AD203B41FA5}">
                      <a16:colId xmlns:a16="http://schemas.microsoft.com/office/drawing/2014/main" val="1090608319"/>
                    </a:ext>
                  </a:extLst>
                </a:gridCol>
                <a:gridCol w="1219200">
                  <a:extLst>
                    <a:ext uri="{9D8B030D-6E8A-4147-A177-3AD203B41FA5}">
                      <a16:colId xmlns:a16="http://schemas.microsoft.com/office/drawing/2014/main" val="2941986994"/>
                    </a:ext>
                  </a:extLst>
                </a:gridCol>
                <a:gridCol w="1219200">
                  <a:extLst>
                    <a:ext uri="{9D8B030D-6E8A-4147-A177-3AD203B41FA5}">
                      <a16:colId xmlns:a16="http://schemas.microsoft.com/office/drawing/2014/main" val="3173233276"/>
                    </a:ext>
                  </a:extLst>
                </a:gridCol>
                <a:gridCol w="1219200">
                  <a:extLst>
                    <a:ext uri="{9D8B030D-6E8A-4147-A177-3AD203B41FA5}">
                      <a16:colId xmlns:a16="http://schemas.microsoft.com/office/drawing/2014/main" val="1216435219"/>
                    </a:ext>
                  </a:extLst>
                </a:gridCol>
              </a:tblGrid>
              <a:tr h="370840">
                <a:tc>
                  <a:txBody>
                    <a:bodyPr/>
                    <a:lstStyle/>
                    <a:p>
                      <a:r>
                        <a:rPr lang="en-US" dirty="0">
                          <a:solidFill>
                            <a:sysClr val="windowText" lastClr="000000"/>
                          </a:solidFill>
                        </a:rPr>
                        <a:t>Student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Graduated?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443141"/>
                  </a:ext>
                </a:extLst>
              </a:tr>
              <a:tr h="370840">
                <a:tc>
                  <a:txBody>
                    <a:bodyPr/>
                    <a:lstStyle/>
                    <a:p>
                      <a:r>
                        <a:rPr lang="en-US"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9550895"/>
                  </a:ext>
                </a:extLst>
              </a:tr>
              <a:tr h="370840">
                <a:tc>
                  <a:txBody>
                    <a:bodyPr/>
                    <a:lstStyle/>
                    <a:p>
                      <a:r>
                        <a:rPr lang="en-US" dirty="0">
                          <a:solidFill>
                            <a:sysClr val="windowText" lastClr="00000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1450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109606"/>
                  </a:ext>
                </a:extLst>
              </a:tr>
              <a:tr h="370840">
                <a:tc>
                  <a:txBody>
                    <a:bodyPr/>
                    <a:lstStyle/>
                    <a:p>
                      <a:r>
                        <a:rPr lang="en-US"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558766"/>
                  </a:ext>
                </a:extLst>
              </a:tr>
              <a:tr h="370840">
                <a:tc>
                  <a:txBody>
                    <a:bodyPr/>
                    <a:lstStyle/>
                    <a:p>
                      <a:r>
                        <a:rPr lang="en-US" dirty="0">
                          <a:solidFill>
                            <a:sysClr val="windowText" lastClr="00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730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9644423"/>
                  </a:ext>
                </a:extLst>
              </a:tr>
              <a:tr h="370840">
                <a:tc>
                  <a:txBody>
                    <a:bodyPr/>
                    <a:lstStyle/>
                    <a:p>
                      <a:r>
                        <a:rPr lang="en-US" dirty="0">
                          <a:solidFill>
                            <a:sysClr val="windowText" lastClr="000000"/>
                          </a:solidFill>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9610246"/>
                  </a:ext>
                </a:extLst>
              </a:tr>
            </a:tbl>
          </a:graphicData>
        </a:graphic>
      </p:graphicFrame>
    </p:spTree>
    <p:extLst>
      <p:ext uri="{BB962C8B-B14F-4D97-AF65-F5344CB8AC3E}">
        <p14:creationId xmlns:p14="http://schemas.microsoft.com/office/powerpoint/2010/main" val="609684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C14-60A5-4873-B3E9-A0D82EBDF0F2}"/>
              </a:ext>
            </a:extLst>
          </p:cNvPr>
          <p:cNvSpPr>
            <a:spLocks noGrp="1"/>
          </p:cNvSpPr>
          <p:nvPr>
            <p:ph type="title"/>
          </p:nvPr>
        </p:nvSpPr>
        <p:spPr/>
        <p:txBody>
          <a:bodyPr/>
          <a:lstStyle/>
          <a:p>
            <a:r>
              <a:rPr lang="en-US" dirty="0"/>
              <a:t>Prediction – College Admission</a:t>
            </a:r>
          </a:p>
        </p:txBody>
      </p:sp>
      <p:sp>
        <p:nvSpPr>
          <p:cNvPr id="3" name="Text Placeholder 2">
            <a:extLst>
              <a:ext uri="{FF2B5EF4-FFF2-40B4-BE49-F238E27FC236}">
                <a16:creationId xmlns:a16="http://schemas.microsoft.com/office/drawing/2014/main" id="{CF8C7129-B922-4696-B5B5-8DC7B584A772}"/>
              </a:ext>
            </a:extLst>
          </p:cNvPr>
          <p:cNvSpPr>
            <a:spLocks noGrp="1"/>
          </p:cNvSpPr>
          <p:nvPr>
            <p:ph type="body" idx="1"/>
          </p:nvPr>
        </p:nvSpPr>
        <p:spPr/>
        <p:txBody>
          <a:bodyPr/>
          <a:lstStyle/>
          <a:p>
            <a:endParaRPr lang="en-US"/>
          </a:p>
        </p:txBody>
      </p:sp>
      <p:graphicFrame>
        <p:nvGraphicFramePr>
          <p:cNvPr id="4" name="Table 4">
            <a:extLst>
              <a:ext uri="{FF2B5EF4-FFF2-40B4-BE49-F238E27FC236}">
                <a16:creationId xmlns:a16="http://schemas.microsoft.com/office/drawing/2014/main" id="{F5C5B1AF-116F-470D-8755-A35D554BC05B}"/>
              </a:ext>
            </a:extLst>
          </p:cNvPr>
          <p:cNvGraphicFramePr>
            <a:graphicFrameLocks noGrp="1"/>
          </p:cNvGraphicFramePr>
          <p:nvPr>
            <p:extLst>
              <p:ext uri="{D42A27DB-BD31-4B8C-83A1-F6EECF244321}">
                <p14:modId xmlns:p14="http://schemas.microsoft.com/office/powerpoint/2010/main" val="1874448243"/>
              </p:ext>
            </p:extLst>
          </p:nvPr>
        </p:nvGraphicFramePr>
        <p:xfrm>
          <a:off x="1524000" y="1748155"/>
          <a:ext cx="48768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28950787"/>
                    </a:ext>
                  </a:extLst>
                </a:gridCol>
                <a:gridCol w="1219200">
                  <a:extLst>
                    <a:ext uri="{9D8B030D-6E8A-4147-A177-3AD203B41FA5}">
                      <a16:colId xmlns:a16="http://schemas.microsoft.com/office/drawing/2014/main" val="1090608319"/>
                    </a:ext>
                  </a:extLst>
                </a:gridCol>
                <a:gridCol w="1219200">
                  <a:extLst>
                    <a:ext uri="{9D8B030D-6E8A-4147-A177-3AD203B41FA5}">
                      <a16:colId xmlns:a16="http://schemas.microsoft.com/office/drawing/2014/main" val="2941986994"/>
                    </a:ext>
                  </a:extLst>
                </a:gridCol>
                <a:gridCol w="1219200">
                  <a:extLst>
                    <a:ext uri="{9D8B030D-6E8A-4147-A177-3AD203B41FA5}">
                      <a16:colId xmlns:a16="http://schemas.microsoft.com/office/drawing/2014/main" val="1216435219"/>
                    </a:ext>
                  </a:extLst>
                </a:gridCol>
              </a:tblGrid>
              <a:tr h="370840">
                <a:tc>
                  <a:txBody>
                    <a:bodyPr/>
                    <a:lstStyle/>
                    <a:p>
                      <a:r>
                        <a:rPr lang="en-US" dirty="0">
                          <a:solidFill>
                            <a:sysClr val="windowText" lastClr="000000"/>
                          </a:solidFill>
                        </a:rPr>
                        <a:t>Student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X</a:t>
                      </a:r>
                      <a:r>
                        <a:rPr lang="en-US" baseline="-25000"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X</a:t>
                      </a:r>
                      <a:r>
                        <a:rPr lang="en-US" baseline="-25000"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443141"/>
                  </a:ext>
                </a:extLst>
              </a:tr>
              <a:tr h="370840">
                <a:tc>
                  <a:txBody>
                    <a:bodyPr/>
                    <a:lstStyle/>
                    <a:p>
                      <a:r>
                        <a:rPr lang="en-US"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9550895"/>
                  </a:ext>
                </a:extLst>
              </a:tr>
              <a:tr h="370840">
                <a:tc>
                  <a:txBody>
                    <a:bodyPr/>
                    <a:lstStyle/>
                    <a:p>
                      <a:r>
                        <a:rPr lang="en-US" dirty="0">
                          <a:solidFill>
                            <a:sysClr val="windowText" lastClr="00000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1450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109606"/>
                  </a:ext>
                </a:extLst>
              </a:tr>
              <a:tr h="370840">
                <a:tc>
                  <a:txBody>
                    <a:bodyPr/>
                    <a:lstStyle/>
                    <a:p>
                      <a:r>
                        <a:rPr lang="en-US"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558766"/>
                  </a:ext>
                </a:extLst>
              </a:tr>
              <a:tr h="370840">
                <a:tc>
                  <a:txBody>
                    <a:bodyPr/>
                    <a:lstStyle/>
                    <a:p>
                      <a:r>
                        <a:rPr lang="en-US" dirty="0">
                          <a:solidFill>
                            <a:sysClr val="windowText" lastClr="00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730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9644423"/>
                  </a:ext>
                </a:extLst>
              </a:tr>
              <a:tr h="370840">
                <a:tc>
                  <a:txBody>
                    <a:bodyPr/>
                    <a:lstStyle/>
                    <a:p>
                      <a:r>
                        <a:rPr lang="en-US" dirty="0">
                          <a:solidFill>
                            <a:sysClr val="windowText" lastClr="000000"/>
                          </a:solidFill>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9610246"/>
                  </a:ext>
                </a:extLst>
              </a:tr>
            </a:tbl>
          </a:graphicData>
        </a:graphic>
      </p:graphicFrame>
    </p:spTree>
    <p:extLst>
      <p:ext uri="{BB962C8B-B14F-4D97-AF65-F5344CB8AC3E}">
        <p14:creationId xmlns:p14="http://schemas.microsoft.com/office/powerpoint/2010/main" val="669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1A19-04BC-48E9-A8BD-4046E563103C}"/>
              </a:ext>
            </a:extLst>
          </p:cNvPr>
          <p:cNvSpPr>
            <a:spLocks noGrp="1"/>
          </p:cNvSpPr>
          <p:nvPr>
            <p:ph type="title"/>
          </p:nvPr>
        </p:nvSpPr>
        <p:spPr/>
        <p:txBody>
          <a:bodyPr/>
          <a:lstStyle/>
          <a:p>
            <a:r>
              <a:rPr lang="en-US" dirty="0"/>
              <a:t>KNN – Euclidian Distance (L</a:t>
            </a:r>
            <a:r>
              <a:rPr lang="en-US" baseline="-25000" dirty="0"/>
              <a:t>2</a:t>
            </a:r>
            <a:r>
              <a:rPr lang="en-US" dirty="0"/>
              <a:t> Norm)</a:t>
            </a:r>
          </a:p>
        </p:txBody>
      </p:sp>
      <p:sp>
        <p:nvSpPr>
          <p:cNvPr id="3" name="Text Placeholder 2">
            <a:extLst>
              <a:ext uri="{FF2B5EF4-FFF2-40B4-BE49-F238E27FC236}">
                <a16:creationId xmlns:a16="http://schemas.microsoft.com/office/drawing/2014/main" id="{8064DAE4-8EDF-4299-A2D8-48975644ABE2}"/>
              </a:ext>
            </a:extLst>
          </p:cNvPr>
          <p:cNvSpPr>
            <a:spLocks noGrp="1"/>
          </p:cNvSpPr>
          <p:nvPr>
            <p:ph type="body" idx="1"/>
          </p:nvPr>
        </p:nvSpPr>
        <p:spPr/>
        <p:txBody>
          <a:bodyPr/>
          <a:lstStyle/>
          <a:p>
            <a:pPr marL="114300" indent="0">
              <a:buNone/>
            </a:pPr>
            <a:r>
              <a:rPr lang="en-US" dirty="0"/>
              <a:t>Euclidian Distance: ||x</a:t>
            </a:r>
            <a:r>
              <a:rPr lang="en-US" baseline="-25000" dirty="0"/>
              <a:t>i</a:t>
            </a:r>
            <a:r>
              <a:rPr lang="en-US" dirty="0"/>
              <a:t> – x|| </a:t>
            </a:r>
            <a:r>
              <a:rPr lang="en-US" baseline="30000" dirty="0"/>
              <a:t>2</a:t>
            </a:r>
            <a:endParaRPr lang="en-US" dirty="0"/>
          </a:p>
        </p:txBody>
      </p:sp>
      <p:pic>
        <p:nvPicPr>
          <p:cNvPr id="4" name="Picture 3">
            <a:extLst>
              <a:ext uri="{FF2B5EF4-FFF2-40B4-BE49-F238E27FC236}">
                <a16:creationId xmlns:a16="http://schemas.microsoft.com/office/drawing/2014/main" id="{FACD30FE-0B40-4AA7-8293-E46050F246F3}"/>
              </a:ext>
            </a:extLst>
          </p:cNvPr>
          <p:cNvPicPr>
            <a:picLocks noChangeAspect="1"/>
          </p:cNvPicPr>
          <p:nvPr/>
        </p:nvPicPr>
        <p:blipFill>
          <a:blip r:embed="rId2"/>
          <a:stretch>
            <a:fillRect/>
          </a:stretch>
        </p:blipFill>
        <p:spPr>
          <a:xfrm>
            <a:off x="5240679" y="1152475"/>
            <a:ext cx="3591621" cy="3639049"/>
          </a:xfrm>
          <a:prstGeom prst="rect">
            <a:avLst/>
          </a:prstGeom>
        </p:spPr>
      </p:pic>
      <p:sp>
        <p:nvSpPr>
          <p:cNvPr id="6" name="Star: 5 Points 5">
            <a:extLst>
              <a:ext uri="{FF2B5EF4-FFF2-40B4-BE49-F238E27FC236}">
                <a16:creationId xmlns:a16="http://schemas.microsoft.com/office/drawing/2014/main" id="{7A2FAFDC-B0CD-491C-B493-0A79386EC09F}"/>
              </a:ext>
            </a:extLst>
          </p:cNvPr>
          <p:cNvSpPr/>
          <p:nvPr/>
        </p:nvSpPr>
        <p:spPr>
          <a:xfrm>
            <a:off x="5818212" y="2701844"/>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art 6">
            <a:extLst>
              <a:ext uri="{FF2B5EF4-FFF2-40B4-BE49-F238E27FC236}">
                <a16:creationId xmlns:a16="http://schemas.microsoft.com/office/drawing/2014/main" id="{90A96B34-64B9-4844-B462-803339E206D9}"/>
              </a:ext>
            </a:extLst>
          </p:cNvPr>
          <p:cNvSpPr/>
          <p:nvPr/>
        </p:nvSpPr>
        <p:spPr>
          <a:xfrm>
            <a:off x="6662853" y="2289253"/>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Help 7">
            <a:hlinkClick r:id="" action="ppaction://noaction" highlightClick="1"/>
            <a:extLst>
              <a:ext uri="{FF2B5EF4-FFF2-40B4-BE49-F238E27FC236}">
                <a16:creationId xmlns:a16="http://schemas.microsoft.com/office/drawing/2014/main" id="{9D00D7D3-5C3F-442B-9CEE-DA1CED124AE2}"/>
              </a:ext>
            </a:extLst>
          </p:cNvPr>
          <p:cNvSpPr/>
          <p:nvPr/>
        </p:nvSpPr>
        <p:spPr>
          <a:xfrm>
            <a:off x="6688076" y="2986803"/>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art 8">
            <a:extLst>
              <a:ext uri="{FF2B5EF4-FFF2-40B4-BE49-F238E27FC236}">
                <a16:creationId xmlns:a16="http://schemas.microsoft.com/office/drawing/2014/main" id="{22036B11-3B72-476A-871F-85198E4F8B34}"/>
              </a:ext>
            </a:extLst>
          </p:cNvPr>
          <p:cNvSpPr/>
          <p:nvPr/>
        </p:nvSpPr>
        <p:spPr>
          <a:xfrm>
            <a:off x="6447263" y="275288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art 9">
            <a:extLst>
              <a:ext uri="{FF2B5EF4-FFF2-40B4-BE49-F238E27FC236}">
                <a16:creationId xmlns:a16="http://schemas.microsoft.com/office/drawing/2014/main" id="{E51A4935-5EC4-4D24-8147-6A213B82DD97}"/>
              </a:ext>
            </a:extLst>
          </p:cNvPr>
          <p:cNvSpPr/>
          <p:nvPr/>
        </p:nvSpPr>
        <p:spPr>
          <a:xfrm>
            <a:off x="6612672" y="3175838"/>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B5B9FA11-D93A-4843-A240-51BAB32AC01F}"/>
              </a:ext>
            </a:extLst>
          </p:cNvPr>
          <p:cNvSpPr/>
          <p:nvPr/>
        </p:nvSpPr>
        <p:spPr>
          <a:xfrm>
            <a:off x="7350512" y="3534936"/>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514A4A7F-7568-4265-85E7-5F66A794A573}"/>
              </a:ext>
            </a:extLst>
          </p:cNvPr>
          <p:cNvSpPr/>
          <p:nvPr/>
        </p:nvSpPr>
        <p:spPr>
          <a:xfrm>
            <a:off x="6878443" y="2939738"/>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03FCCBFF-5C36-41C8-8150-9896DF30AF26}"/>
              </a:ext>
            </a:extLst>
          </p:cNvPr>
          <p:cNvSpPr/>
          <p:nvPr/>
        </p:nvSpPr>
        <p:spPr>
          <a:xfrm>
            <a:off x="7266009" y="2939737"/>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74264D3D-1A45-4D78-8D29-9D30E957E9A2}"/>
              </a:ext>
            </a:extLst>
          </p:cNvPr>
          <p:cNvSpPr/>
          <p:nvPr/>
        </p:nvSpPr>
        <p:spPr>
          <a:xfrm>
            <a:off x="7087590" y="3352332"/>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16B0A4CF-C39C-4080-890C-656659468E32}"/>
              </a:ext>
            </a:extLst>
          </p:cNvPr>
          <p:cNvSpPr/>
          <p:nvPr/>
        </p:nvSpPr>
        <p:spPr>
          <a:xfrm>
            <a:off x="7476892" y="2326424"/>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682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88AE-69A8-4C90-993C-8CAADF610B04}"/>
              </a:ext>
            </a:extLst>
          </p:cNvPr>
          <p:cNvSpPr>
            <a:spLocks noGrp="1"/>
          </p:cNvSpPr>
          <p:nvPr>
            <p:ph type="title"/>
          </p:nvPr>
        </p:nvSpPr>
        <p:spPr/>
        <p:txBody>
          <a:bodyPr/>
          <a:lstStyle/>
          <a:p>
            <a:r>
              <a:rPr lang="en-US" dirty="0"/>
              <a:t>Find the Nearest Neighbors</a:t>
            </a:r>
          </a:p>
        </p:txBody>
      </p:sp>
      <p:sp>
        <p:nvSpPr>
          <p:cNvPr id="3" name="Text Placeholder 2">
            <a:extLst>
              <a:ext uri="{FF2B5EF4-FFF2-40B4-BE49-F238E27FC236}">
                <a16:creationId xmlns:a16="http://schemas.microsoft.com/office/drawing/2014/main" id="{C881CFCF-F8E8-497A-99AA-92E6B6A61C38}"/>
              </a:ext>
            </a:extLst>
          </p:cNvPr>
          <p:cNvSpPr>
            <a:spLocks noGrp="1"/>
          </p:cNvSpPr>
          <p:nvPr>
            <p:ph type="body" idx="1"/>
          </p:nvPr>
        </p:nvSpPr>
        <p:spPr>
          <a:xfrm>
            <a:off x="311700" y="1152475"/>
            <a:ext cx="4705910" cy="3416400"/>
          </a:xfrm>
        </p:spPr>
        <p:txBody>
          <a:bodyPr/>
          <a:lstStyle/>
          <a:p>
            <a:pPr marL="114300" indent="0">
              <a:buNone/>
            </a:pPr>
            <a:r>
              <a:rPr lang="en-US" dirty="0"/>
              <a:t>K = 1, Point to classify at (0,3)</a:t>
            </a:r>
          </a:p>
          <a:p>
            <a:pPr marL="114300" indent="0">
              <a:buNone/>
            </a:pPr>
            <a:endParaRPr lang="en-US" dirty="0"/>
          </a:p>
          <a:p>
            <a:pPr marL="114300" indent="0">
              <a:buNone/>
            </a:pPr>
            <a:r>
              <a:rPr lang="en-US" dirty="0"/>
              <a:t>Nearest Neighbor</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Prediction</a:t>
            </a:r>
          </a:p>
        </p:txBody>
      </p:sp>
      <p:pic>
        <p:nvPicPr>
          <p:cNvPr id="4" name="Picture 3">
            <a:extLst>
              <a:ext uri="{FF2B5EF4-FFF2-40B4-BE49-F238E27FC236}">
                <a16:creationId xmlns:a16="http://schemas.microsoft.com/office/drawing/2014/main" id="{8BA64DCF-A5B7-4500-875D-EAF841B38FF3}"/>
              </a:ext>
            </a:extLst>
          </p:cNvPr>
          <p:cNvPicPr>
            <a:picLocks noChangeAspect="1"/>
          </p:cNvPicPr>
          <p:nvPr/>
        </p:nvPicPr>
        <p:blipFill>
          <a:blip r:embed="rId2"/>
          <a:stretch>
            <a:fillRect/>
          </a:stretch>
        </p:blipFill>
        <p:spPr>
          <a:xfrm>
            <a:off x="5017610" y="1159909"/>
            <a:ext cx="3836636" cy="3915579"/>
          </a:xfrm>
          <a:prstGeom prst="rect">
            <a:avLst/>
          </a:prstGeom>
        </p:spPr>
      </p:pic>
      <p:pic>
        <p:nvPicPr>
          <p:cNvPr id="5" name="Picture 4">
            <a:extLst>
              <a:ext uri="{FF2B5EF4-FFF2-40B4-BE49-F238E27FC236}">
                <a16:creationId xmlns:a16="http://schemas.microsoft.com/office/drawing/2014/main" id="{7C76E689-DE26-454B-BAB7-A77B57281725}"/>
              </a:ext>
            </a:extLst>
          </p:cNvPr>
          <p:cNvPicPr>
            <a:picLocks noChangeAspect="1"/>
          </p:cNvPicPr>
          <p:nvPr/>
        </p:nvPicPr>
        <p:blipFill>
          <a:blip r:embed="rId2"/>
          <a:stretch>
            <a:fillRect/>
          </a:stretch>
        </p:blipFill>
        <p:spPr>
          <a:xfrm>
            <a:off x="5017610" y="1159909"/>
            <a:ext cx="3836636" cy="3915579"/>
          </a:xfrm>
          <a:prstGeom prst="rect">
            <a:avLst/>
          </a:prstGeom>
        </p:spPr>
      </p:pic>
      <p:sp>
        <p:nvSpPr>
          <p:cNvPr id="6" name="Star: 5 Points 5">
            <a:extLst>
              <a:ext uri="{FF2B5EF4-FFF2-40B4-BE49-F238E27FC236}">
                <a16:creationId xmlns:a16="http://schemas.microsoft.com/office/drawing/2014/main" id="{2EFD1FBD-D7DE-4920-B607-4615909B503D}"/>
              </a:ext>
            </a:extLst>
          </p:cNvPr>
          <p:cNvSpPr/>
          <p:nvPr/>
        </p:nvSpPr>
        <p:spPr>
          <a:xfrm>
            <a:off x="7976839" y="1836234"/>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CB7560A3-4E8B-44FD-BC7C-544D688D0B9F}"/>
              </a:ext>
            </a:extLst>
          </p:cNvPr>
          <p:cNvSpPr/>
          <p:nvPr/>
        </p:nvSpPr>
        <p:spPr>
          <a:xfrm>
            <a:off x="7976839" y="3356517"/>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B0B98FA3-E9AC-4F2B-990E-75E60FBF02D5}"/>
              </a:ext>
            </a:extLst>
          </p:cNvPr>
          <p:cNvSpPr/>
          <p:nvPr/>
        </p:nvSpPr>
        <p:spPr>
          <a:xfrm>
            <a:off x="7489903" y="3356517"/>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3F7169F7-89E5-4788-81EF-E9CFE92D8614}"/>
              </a:ext>
            </a:extLst>
          </p:cNvPr>
          <p:cNvSpPr/>
          <p:nvPr/>
        </p:nvSpPr>
        <p:spPr>
          <a:xfrm>
            <a:off x="6974028" y="3356517"/>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5E34E43F-B581-4ECE-9B05-D1C15C9EE695}"/>
              </a:ext>
            </a:extLst>
          </p:cNvPr>
          <p:cNvSpPr/>
          <p:nvPr/>
        </p:nvSpPr>
        <p:spPr>
          <a:xfrm>
            <a:off x="5471659" y="3356517"/>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2793B9AB-C0E0-4FA4-803E-5EBBB6871038}"/>
              </a:ext>
            </a:extLst>
          </p:cNvPr>
          <p:cNvSpPr/>
          <p:nvPr/>
        </p:nvSpPr>
        <p:spPr>
          <a:xfrm>
            <a:off x="6467707" y="2367311"/>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4D52DBD3-318B-47C6-ACB6-5D8FAC374B21}"/>
              </a:ext>
            </a:extLst>
          </p:cNvPr>
          <p:cNvSpPr/>
          <p:nvPr/>
        </p:nvSpPr>
        <p:spPr>
          <a:xfrm>
            <a:off x="6456556" y="1836234"/>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9F1A7A2D-F488-43A7-8405-3EC0EE512140}"/>
              </a:ext>
            </a:extLst>
          </p:cNvPr>
          <p:cNvSpPr/>
          <p:nvPr/>
        </p:nvSpPr>
        <p:spPr>
          <a:xfrm>
            <a:off x="7489903" y="2363594"/>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83D9578B-B57D-4098-8F45-0083772F07B1}"/>
              </a:ext>
            </a:extLst>
          </p:cNvPr>
          <p:cNvSpPr/>
          <p:nvPr/>
        </p:nvSpPr>
        <p:spPr>
          <a:xfrm>
            <a:off x="5956609" y="2363594"/>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2C1F50C0-2760-422E-BD71-12ECC2FD5298}"/>
              </a:ext>
            </a:extLst>
          </p:cNvPr>
          <p:cNvSpPr/>
          <p:nvPr/>
        </p:nvSpPr>
        <p:spPr>
          <a:xfrm>
            <a:off x="6456556" y="4360719"/>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5FC9E0E8-4D1F-4385-A1F2-4B9D90698FDD}"/>
              </a:ext>
            </a:extLst>
          </p:cNvPr>
          <p:cNvSpPr/>
          <p:nvPr/>
        </p:nvSpPr>
        <p:spPr>
          <a:xfrm>
            <a:off x="7471317" y="3840032"/>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CEC5AEDE-9F7B-448D-A82F-689BE21377E0}"/>
              </a:ext>
            </a:extLst>
          </p:cNvPr>
          <p:cNvSpPr/>
          <p:nvPr/>
        </p:nvSpPr>
        <p:spPr>
          <a:xfrm>
            <a:off x="8467493" y="4360719"/>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ction Button: Help 17">
            <a:hlinkClick r:id="" action="ppaction://noaction" highlightClick="1"/>
            <a:extLst>
              <a:ext uri="{FF2B5EF4-FFF2-40B4-BE49-F238E27FC236}">
                <a16:creationId xmlns:a16="http://schemas.microsoft.com/office/drawing/2014/main" id="{7E011A22-6F3C-4591-A208-E4C642B1C75A}"/>
              </a:ext>
            </a:extLst>
          </p:cNvPr>
          <p:cNvSpPr/>
          <p:nvPr/>
        </p:nvSpPr>
        <p:spPr>
          <a:xfrm>
            <a:off x="5397316" y="2798488"/>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976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88AE-69A8-4C90-993C-8CAADF610B04}"/>
              </a:ext>
            </a:extLst>
          </p:cNvPr>
          <p:cNvSpPr>
            <a:spLocks noGrp="1"/>
          </p:cNvSpPr>
          <p:nvPr>
            <p:ph type="title"/>
          </p:nvPr>
        </p:nvSpPr>
        <p:spPr/>
        <p:txBody>
          <a:bodyPr/>
          <a:lstStyle/>
          <a:p>
            <a:r>
              <a:rPr lang="en-US" dirty="0"/>
              <a:t>Find the Nearest Neighbors</a:t>
            </a:r>
          </a:p>
        </p:txBody>
      </p:sp>
      <p:sp>
        <p:nvSpPr>
          <p:cNvPr id="3" name="Text Placeholder 2">
            <a:extLst>
              <a:ext uri="{FF2B5EF4-FFF2-40B4-BE49-F238E27FC236}">
                <a16:creationId xmlns:a16="http://schemas.microsoft.com/office/drawing/2014/main" id="{C881CFCF-F8E8-497A-99AA-92E6B6A61C38}"/>
              </a:ext>
            </a:extLst>
          </p:cNvPr>
          <p:cNvSpPr>
            <a:spLocks noGrp="1"/>
          </p:cNvSpPr>
          <p:nvPr>
            <p:ph type="body" idx="1"/>
          </p:nvPr>
        </p:nvSpPr>
        <p:spPr/>
        <p:txBody>
          <a:bodyPr/>
          <a:lstStyle/>
          <a:p>
            <a:pPr marL="114300" indent="0">
              <a:buNone/>
            </a:pPr>
            <a:r>
              <a:rPr lang="en-US" dirty="0"/>
              <a:t>K = 2</a:t>
            </a:r>
          </a:p>
          <a:p>
            <a:pPr marL="114300" indent="0">
              <a:buNone/>
            </a:pPr>
            <a:endParaRPr lang="en-US" dirty="0"/>
          </a:p>
          <a:p>
            <a:pPr marL="114300" indent="0">
              <a:buNone/>
            </a:pPr>
            <a:r>
              <a:rPr lang="en-US" dirty="0"/>
              <a:t>Nearest Neighbors</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Prediction</a:t>
            </a:r>
          </a:p>
        </p:txBody>
      </p:sp>
      <p:pic>
        <p:nvPicPr>
          <p:cNvPr id="4" name="Picture 3">
            <a:extLst>
              <a:ext uri="{FF2B5EF4-FFF2-40B4-BE49-F238E27FC236}">
                <a16:creationId xmlns:a16="http://schemas.microsoft.com/office/drawing/2014/main" id="{8BA64DCF-A5B7-4500-875D-EAF841B38FF3}"/>
              </a:ext>
            </a:extLst>
          </p:cNvPr>
          <p:cNvPicPr>
            <a:picLocks noChangeAspect="1"/>
          </p:cNvPicPr>
          <p:nvPr/>
        </p:nvPicPr>
        <p:blipFill>
          <a:blip r:embed="rId2"/>
          <a:stretch>
            <a:fillRect/>
          </a:stretch>
        </p:blipFill>
        <p:spPr>
          <a:xfrm>
            <a:off x="5017610" y="1152475"/>
            <a:ext cx="3836636" cy="3915579"/>
          </a:xfrm>
          <a:prstGeom prst="rect">
            <a:avLst/>
          </a:prstGeom>
        </p:spPr>
      </p:pic>
      <p:pic>
        <p:nvPicPr>
          <p:cNvPr id="5" name="Picture 4">
            <a:extLst>
              <a:ext uri="{FF2B5EF4-FFF2-40B4-BE49-F238E27FC236}">
                <a16:creationId xmlns:a16="http://schemas.microsoft.com/office/drawing/2014/main" id="{75336837-D798-4CFF-A75A-81BC329847F6}"/>
              </a:ext>
            </a:extLst>
          </p:cNvPr>
          <p:cNvPicPr>
            <a:picLocks noChangeAspect="1"/>
          </p:cNvPicPr>
          <p:nvPr/>
        </p:nvPicPr>
        <p:blipFill>
          <a:blip r:embed="rId2"/>
          <a:stretch>
            <a:fillRect/>
          </a:stretch>
        </p:blipFill>
        <p:spPr>
          <a:xfrm>
            <a:off x="5017610" y="1152475"/>
            <a:ext cx="3836636" cy="3915579"/>
          </a:xfrm>
          <a:prstGeom prst="rect">
            <a:avLst/>
          </a:prstGeom>
        </p:spPr>
      </p:pic>
      <p:sp>
        <p:nvSpPr>
          <p:cNvPr id="6" name="Star: 5 Points 5">
            <a:extLst>
              <a:ext uri="{FF2B5EF4-FFF2-40B4-BE49-F238E27FC236}">
                <a16:creationId xmlns:a16="http://schemas.microsoft.com/office/drawing/2014/main" id="{03710B6F-0E62-4583-B1F4-AE0716045FA6}"/>
              </a:ext>
            </a:extLst>
          </p:cNvPr>
          <p:cNvSpPr/>
          <p:nvPr/>
        </p:nvSpPr>
        <p:spPr>
          <a:xfrm>
            <a:off x="7976839" y="1828800"/>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2140B1AA-5BF7-41EE-B7D6-28D88CB1CB65}"/>
              </a:ext>
            </a:extLst>
          </p:cNvPr>
          <p:cNvSpPr/>
          <p:nvPr/>
        </p:nvSpPr>
        <p:spPr>
          <a:xfrm>
            <a:off x="797683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FBF010C6-4108-4712-80B1-5CB862A9BF87}"/>
              </a:ext>
            </a:extLst>
          </p:cNvPr>
          <p:cNvSpPr/>
          <p:nvPr/>
        </p:nvSpPr>
        <p:spPr>
          <a:xfrm>
            <a:off x="7489903"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AABCF397-12FF-4C0A-BCFD-7B2C9AA11346}"/>
              </a:ext>
            </a:extLst>
          </p:cNvPr>
          <p:cNvSpPr/>
          <p:nvPr/>
        </p:nvSpPr>
        <p:spPr>
          <a:xfrm>
            <a:off x="6974028"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CBD99C6C-4666-4BC2-A2B7-8E95002543DE}"/>
              </a:ext>
            </a:extLst>
          </p:cNvPr>
          <p:cNvSpPr/>
          <p:nvPr/>
        </p:nvSpPr>
        <p:spPr>
          <a:xfrm>
            <a:off x="547165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41CF7B00-B03B-43EC-9E96-948DE926CCEB}"/>
              </a:ext>
            </a:extLst>
          </p:cNvPr>
          <p:cNvSpPr/>
          <p:nvPr/>
        </p:nvSpPr>
        <p:spPr>
          <a:xfrm>
            <a:off x="6467707" y="2359877"/>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23F6A047-008D-4C3D-9E6D-9A5F155F9DEB}"/>
              </a:ext>
            </a:extLst>
          </p:cNvPr>
          <p:cNvSpPr/>
          <p:nvPr/>
        </p:nvSpPr>
        <p:spPr>
          <a:xfrm>
            <a:off x="6456556" y="182880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E4A677FD-BA26-4087-B70E-06E0ECB56D86}"/>
              </a:ext>
            </a:extLst>
          </p:cNvPr>
          <p:cNvSpPr/>
          <p:nvPr/>
        </p:nvSpPr>
        <p:spPr>
          <a:xfrm>
            <a:off x="7489903"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93CAF0A4-30C7-4525-9335-6BA9FAC61166}"/>
              </a:ext>
            </a:extLst>
          </p:cNvPr>
          <p:cNvSpPr/>
          <p:nvPr/>
        </p:nvSpPr>
        <p:spPr>
          <a:xfrm>
            <a:off x="5956609"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20524269-D3DC-4BC6-982E-4955785765E4}"/>
              </a:ext>
            </a:extLst>
          </p:cNvPr>
          <p:cNvSpPr/>
          <p:nvPr/>
        </p:nvSpPr>
        <p:spPr>
          <a:xfrm>
            <a:off x="6456556"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F4EDC986-BB7F-411A-954D-7E0CB32829DD}"/>
              </a:ext>
            </a:extLst>
          </p:cNvPr>
          <p:cNvSpPr/>
          <p:nvPr/>
        </p:nvSpPr>
        <p:spPr>
          <a:xfrm>
            <a:off x="7471317" y="3832598"/>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224BFDA9-5389-444C-9F4D-DE4CCAC91E96}"/>
              </a:ext>
            </a:extLst>
          </p:cNvPr>
          <p:cNvSpPr/>
          <p:nvPr/>
        </p:nvSpPr>
        <p:spPr>
          <a:xfrm>
            <a:off x="8467493"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ction Button: Help 17">
            <a:hlinkClick r:id="" action="ppaction://noaction" highlightClick="1"/>
            <a:extLst>
              <a:ext uri="{FF2B5EF4-FFF2-40B4-BE49-F238E27FC236}">
                <a16:creationId xmlns:a16="http://schemas.microsoft.com/office/drawing/2014/main" id="{E90959BC-0E00-4F1C-9EF7-3F73FA8A82D6}"/>
              </a:ext>
            </a:extLst>
          </p:cNvPr>
          <p:cNvSpPr/>
          <p:nvPr/>
        </p:nvSpPr>
        <p:spPr>
          <a:xfrm>
            <a:off x="5397316" y="2791054"/>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599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88AE-69A8-4C90-993C-8CAADF610B04}"/>
              </a:ext>
            </a:extLst>
          </p:cNvPr>
          <p:cNvSpPr>
            <a:spLocks noGrp="1"/>
          </p:cNvSpPr>
          <p:nvPr>
            <p:ph type="title"/>
          </p:nvPr>
        </p:nvSpPr>
        <p:spPr/>
        <p:txBody>
          <a:bodyPr/>
          <a:lstStyle/>
          <a:p>
            <a:r>
              <a:rPr lang="en-US" dirty="0"/>
              <a:t>Find the Nearest Neighbors</a:t>
            </a:r>
          </a:p>
        </p:txBody>
      </p:sp>
      <p:sp>
        <p:nvSpPr>
          <p:cNvPr id="3" name="Text Placeholder 2">
            <a:extLst>
              <a:ext uri="{FF2B5EF4-FFF2-40B4-BE49-F238E27FC236}">
                <a16:creationId xmlns:a16="http://schemas.microsoft.com/office/drawing/2014/main" id="{C881CFCF-F8E8-497A-99AA-92E6B6A61C38}"/>
              </a:ext>
            </a:extLst>
          </p:cNvPr>
          <p:cNvSpPr>
            <a:spLocks noGrp="1"/>
          </p:cNvSpPr>
          <p:nvPr>
            <p:ph type="body" idx="1"/>
          </p:nvPr>
        </p:nvSpPr>
        <p:spPr/>
        <p:txBody>
          <a:bodyPr/>
          <a:lstStyle/>
          <a:p>
            <a:pPr marL="114300" indent="0">
              <a:buNone/>
            </a:pPr>
            <a:r>
              <a:rPr lang="en-US" dirty="0"/>
              <a:t>K = 3</a:t>
            </a:r>
          </a:p>
          <a:p>
            <a:pPr marL="114300" indent="0">
              <a:buNone/>
            </a:pPr>
            <a:endParaRPr lang="en-US" dirty="0"/>
          </a:p>
          <a:p>
            <a:pPr marL="114300" indent="0">
              <a:buNone/>
            </a:pPr>
            <a:r>
              <a:rPr lang="en-US" dirty="0"/>
              <a:t>Nearest Neighbors</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Prediction</a:t>
            </a:r>
          </a:p>
        </p:txBody>
      </p:sp>
      <p:pic>
        <p:nvPicPr>
          <p:cNvPr id="4" name="Picture 3">
            <a:extLst>
              <a:ext uri="{FF2B5EF4-FFF2-40B4-BE49-F238E27FC236}">
                <a16:creationId xmlns:a16="http://schemas.microsoft.com/office/drawing/2014/main" id="{8BA64DCF-A5B7-4500-875D-EAF841B38FF3}"/>
              </a:ext>
            </a:extLst>
          </p:cNvPr>
          <p:cNvPicPr>
            <a:picLocks noChangeAspect="1"/>
          </p:cNvPicPr>
          <p:nvPr/>
        </p:nvPicPr>
        <p:blipFill>
          <a:blip r:embed="rId2"/>
          <a:stretch>
            <a:fillRect/>
          </a:stretch>
        </p:blipFill>
        <p:spPr>
          <a:xfrm>
            <a:off x="5017610" y="1152475"/>
            <a:ext cx="3836636" cy="3915579"/>
          </a:xfrm>
          <a:prstGeom prst="rect">
            <a:avLst/>
          </a:prstGeom>
        </p:spPr>
      </p:pic>
      <p:pic>
        <p:nvPicPr>
          <p:cNvPr id="5" name="Picture 4">
            <a:extLst>
              <a:ext uri="{FF2B5EF4-FFF2-40B4-BE49-F238E27FC236}">
                <a16:creationId xmlns:a16="http://schemas.microsoft.com/office/drawing/2014/main" id="{75336837-D798-4CFF-A75A-81BC329847F6}"/>
              </a:ext>
            </a:extLst>
          </p:cNvPr>
          <p:cNvPicPr>
            <a:picLocks noChangeAspect="1"/>
          </p:cNvPicPr>
          <p:nvPr/>
        </p:nvPicPr>
        <p:blipFill>
          <a:blip r:embed="rId2"/>
          <a:stretch>
            <a:fillRect/>
          </a:stretch>
        </p:blipFill>
        <p:spPr>
          <a:xfrm>
            <a:off x="5017610" y="1152475"/>
            <a:ext cx="3836636" cy="3915579"/>
          </a:xfrm>
          <a:prstGeom prst="rect">
            <a:avLst/>
          </a:prstGeom>
        </p:spPr>
      </p:pic>
      <p:sp>
        <p:nvSpPr>
          <p:cNvPr id="6" name="Star: 5 Points 5">
            <a:extLst>
              <a:ext uri="{FF2B5EF4-FFF2-40B4-BE49-F238E27FC236}">
                <a16:creationId xmlns:a16="http://schemas.microsoft.com/office/drawing/2014/main" id="{03710B6F-0E62-4583-B1F4-AE0716045FA6}"/>
              </a:ext>
            </a:extLst>
          </p:cNvPr>
          <p:cNvSpPr/>
          <p:nvPr/>
        </p:nvSpPr>
        <p:spPr>
          <a:xfrm>
            <a:off x="7976839" y="1828800"/>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2140B1AA-5BF7-41EE-B7D6-28D88CB1CB65}"/>
              </a:ext>
            </a:extLst>
          </p:cNvPr>
          <p:cNvSpPr/>
          <p:nvPr/>
        </p:nvSpPr>
        <p:spPr>
          <a:xfrm>
            <a:off x="797683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FBF010C6-4108-4712-80B1-5CB862A9BF87}"/>
              </a:ext>
            </a:extLst>
          </p:cNvPr>
          <p:cNvSpPr/>
          <p:nvPr/>
        </p:nvSpPr>
        <p:spPr>
          <a:xfrm>
            <a:off x="7489903"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AABCF397-12FF-4C0A-BCFD-7B2C9AA11346}"/>
              </a:ext>
            </a:extLst>
          </p:cNvPr>
          <p:cNvSpPr/>
          <p:nvPr/>
        </p:nvSpPr>
        <p:spPr>
          <a:xfrm>
            <a:off x="6974028"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CBD99C6C-4666-4BC2-A2B7-8E95002543DE}"/>
              </a:ext>
            </a:extLst>
          </p:cNvPr>
          <p:cNvSpPr/>
          <p:nvPr/>
        </p:nvSpPr>
        <p:spPr>
          <a:xfrm>
            <a:off x="547165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41CF7B00-B03B-43EC-9E96-948DE926CCEB}"/>
              </a:ext>
            </a:extLst>
          </p:cNvPr>
          <p:cNvSpPr/>
          <p:nvPr/>
        </p:nvSpPr>
        <p:spPr>
          <a:xfrm>
            <a:off x="6467707" y="2359877"/>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23F6A047-008D-4C3D-9E6D-9A5F155F9DEB}"/>
              </a:ext>
            </a:extLst>
          </p:cNvPr>
          <p:cNvSpPr/>
          <p:nvPr/>
        </p:nvSpPr>
        <p:spPr>
          <a:xfrm>
            <a:off x="6456556" y="182880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E4A677FD-BA26-4087-B70E-06E0ECB56D86}"/>
              </a:ext>
            </a:extLst>
          </p:cNvPr>
          <p:cNvSpPr/>
          <p:nvPr/>
        </p:nvSpPr>
        <p:spPr>
          <a:xfrm>
            <a:off x="7489903"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93CAF0A4-30C7-4525-9335-6BA9FAC61166}"/>
              </a:ext>
            </a:extLst>
          </p:cNvPr>
          <p:cNvSpPr/>
          <p:nvPr/>
        </p:nvSpPr>
        <p:spPr>
          <a:xfrm>
            <a:off x="5956609"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20524269-D3DC-4BC6-982E-4955785765E4}"/>
              </a:ext>
            </a:extLst>
          </p:cNvPr>
          <p:cNvSpPr/>
          <p:nvPr/>
        </p:nvSpPr>
        <p:spPr>
          <a:xfrm>
            <a:off x="6456556"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F4EDC986-BB7F-411A-954D-7E0CB32829DD}"/>
              </a:ext>
            </a:extLst>
          </p:cNvPr>
          <p:cNvSpPr/>
          <p:nvPr/>
        </p:nvSpPr>
        <p:spPr>
          <a:xfrm>
            <a:off x="7471317" y="3832598"/>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224BFDA9-5389-444C-9F4D-DE4CCAC91E96}"/>
              </a:ext>
            </a:extLst>
          </p:cNvPr>
          <p:cNvSpPr/>
          <p:nvPr/>
        </p:nvSpPr>
        <p:spPr>
          <a:xfrm>
            <a:off x="8467493"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ction Button: Help 17">
            <a:hlinkClick r:id="" action="ppaction://noaction" highlightClick="1"/>
            <a:extLst>
              <a:ext uri="{FF2B5EF4-FFF2-40B4-BE49-F238E27FC236}">
                <a16:creationId xmlns:a16="http://schemas.microsoft.com/office/drawing/2014/main" id="{E90959BC-0E00-4F1C-9EF7-3F73FA8A82D6}"/>
              </a:ext>
            </a:extLst>
          </p:cNvPr>
          <p:cNvSpPr/>
          <p:nvPr/>
        </p:nvSpPr>
        <p:spPr>
          <a:xfrm>
            <a:off x="5397316" y="2791054"/>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493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F896-173C-4463-A7A0-1EC4EA89A087}"/>
              </a:ext>
            </a:extLst>
          </p:cNvPr>
          <p:cNvSpPr>
            <a:spLocks noGrp="1"/>
          </p:cNvSpPr>
          <p:nvPr>
            <p:ph type="title"/>
          </p:nvPr>
        </p:nvSpPr>
        <p:spPr/>
        <p:txBody>
          <a:bodyPr/>
          <a:lstStyle/>
          <a:p>
            <a:r>
              <a:rPr lang="en-US" dirty="0"/>
              <a:t>My First ML Algorithm – KNN</a:t>
            </a:r>
          </a:p>
        </p:txBody>
      </p:sp>
      <p:sp>
        <p:nvSpPr>
          <p:cNvPr id="3" name="Text Placeholder 2">
            <a:extLst>
              <a:ext uri="{FF2B5EF4-FFF2-40B4-BE49-F238E27FC236}">
                <a16:creationId xmlns:a16="http://schemas.microsoft.com/office/drawing/2014/main" id="{019DDE18-DDDF-437C-9B19-04124AB2DFD3}"/>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CC76CB44-E7E2-4874-B44F-7E7AB3E25980}"/>
              </a:ext>
            </a:extLst>
          </p:cNvPr>
          <p:cNvPicPr>
            <a:picLocks noChangeAspect="1"/>
          </p:cNvPicPr>
          <p:nvPr/>
        </p:nvPicPr>
        <p:blipFill>
          <a:blip r:embed="rId2"/>
          <a:stretch>
            <a:fillRect/>
          </a:stretch>
        </p:blipFill>
        <p:spPr>
          <a:xfrm>
            <a:off x="877824" y="1152475"/>
            <a:ext cx="7388352" cy="3694176"/>
          </a:xfrm>
          <a:prstGeom prst="rect">
            <a:avLst/>
          </a:prstGeom>
        </p:spPr>
      </p:pic>
    </p:spTree>
    <p:extLst>
      <p:ext uri="{BB962C8B-B14F-4D97-AF65-F5344CB8AC3E}">
        <p14:creationId xmlns:p14="http://schemas.microsoft.com/office/powerpoint/2010/main" val="1229817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C14-60A5-4873-B3E9-A0D82EBDF0F2}"/>
              </a:ext>
            </a:extLst>
          </p:cNvPr>
          <p:cNvSpPr>
            <a:spLocks noGrp="1"/>
          </p:cNvSpPr>
          <p:nvPr>
            <p:ph type="title"/>
          </p:nvPr>
        </p:nvSpPr>
        <p:spPr/>
        <p:txBody>
          <a:bodyPr/>
          <a:lstStyle/>
          <a:p>
            <a:r>
              <a:rPr lang="en-US" dirty="0"/>
              <a:t>Prediction – College Admission</a:t>
            </a:r>
          </a:p>
        </p:txBody>
      </p:sp>
      <p:sp>
        <p:nvSpPr>
          <p:cNvPr id="3" name="Text Placeholder 2">
            <a:extLst>
              <a:ext uri="{FF2B5EF4-FFF2-40B4-BE49-F238E27FC236}">
                <a16:creationId xmlns:a16="http://schemas.microsoft.com/office/drawing/2014/main" id="{CF8C7129-B922-4696-B5B5-8DC7B584A772}"/>
              </a:ext>
            </a:extLst>
          </p:cNvPr>
          <p:cNvSpPr>
            <a:spLocks noGrp="1"/>
          </p:cNvSpPr>
          <p:nvPr>
            <p:ph type="body" idx="1"/>
          </p:nvPr>
        </p:nvSpPr>
        <p:spPr/>
        <p:txBody>
          <a:bodyPr/>
          <a:lstStyle/>
          <a:p>
            <a:pPr marL="114300" indent="0">
              <a:buNone/>
            </a:pPr>
            <a:r>
              <a:rPr lang="en-US" dirty="0"/>
              <a:t>What are you going to predict for this NEW case with K = 1?</a:t>
            </a:r>
          </a:p>
        </p:txBody>
      </p:sp>
      <p:graphicFrame>
        <p:nvGraphicFramePr>
          <p:cNvPr id="4" name="Table 4">
            <a:extLst>
              <a:ext uri="{FF2B5EF4-FFF2-40B4-BE49-F238E27FC236}">
                <a16:creationId xmlns:a16="http://schemas.microsoft.com/office/drawing/2014/main" id="{F5C5B1AF-116F-470D-8755-A35D554BC05B}"/>
              </a:ext>
            </a:extLst>
          </p:cNvPr>
          <p:cNvGraphicFramePr>
            <a:graphicFrameLocks noGrp="1"/>
          </p:cNvGraphicFramePr>
          <p:nvPr>
            <p:extLst>
              <p:ext uri="{D42A27DB-BD31-4B8C-83A1-F6EECF244321}">
                <p14:modId xmlns:p14="http://schemas.microsoft.com/office/powerpoint/2010/main" val="1110081910"/>
              </p:ext>
            </p:extLst>
          </p:nvPr>
        </p:nvGraphicFramePr>
        <p:xfrm>
          <a:off x="2081560" y="2343835"/>
          <a:ext cx="48768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28950787"/>
                    </a:ext>
                  </a:extLst>
                </a:gridCol>
                <a:gridCol w="1219200">
                  <a:extLst>
                    <a:ext uri="{9D8B030D-6E8A-4147-A177-3AD203B41FA5}">
                      <a16:colId xmlns:a16="http://schemas.microsoft.com/office/drawing/2014/main" val="1090608319"/>
                    </a:ext>
                  </a:extLst>
                </a:gridCol>
                <a:gridCol w="1219200">
                  <a:extLst>
                    <a:ext uri="{9D8B030D-6E8A-4147-A177-3AD203B41FA5}">
                      <a16:colId xmlns:a16="http://schemas.microsoft.com/office/drawing/2014/main" val="2941986994"/>
                    </a:ext>
                  </a:extLst>
                </a:gridCol>
                <a:gridCol w="1219200">
                  <a:extLst>
                    <a:ext uri="{9D8B030D-6E8A-4147-A177-3AD203B41FA5}">
                      <a16:colId xmlns:a16="http://schemas.microsoft.com/office/drawing/2014/main" val="1216435219"/>
                    </a:ext>
                  </a:extLst>
                </a:gridCol>
              </a:tblGrid>
              <a:tr h="370840">
                <a:tc>
                  <a:txBody>
                    <a:bodyPr/>
                    <a:lstStyle/>
                    <a:p>
                      <a:r>
                        <a:rPr lang="en-US" dirty="0">
                          <a:solidFill>
                            <a:sysClr val="windowText" lastClr="000000"/>
                          </a:solidFill>
                        </a:rPr>
                        <a:t>Student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X</a:t>
                      </a:r>
                      <a:r>
                        <a:rPr lang="en-US" baseline="-25000"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X</a:t>
                      </a:r>
                      <a:r>
                        <a:rPr lang="en-US" baseline="-25000"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443141"/>
                  </a:ext>
                </a:extLst>
              </a:tr>
              <a:tr h="370840">
                <a:tc>
                  <a:txBody>
                    <a:bodyPr/>
                    <a:lstStyle/>
                    <a:p>
                      <a:r>
                        <a:rPr lang="en-US"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9550895"/>
                  </a:ext>
                </a:extLst>
              </a:tr>
              <a:tr h="370840">
                <a:tc>
                  <a:txBody>
                    <a:bodyPr/>
                    <a:lstStyle/>
                    <a:p>
                      <a:r>
                        <a:rPr lang="en-US" dirty="0">
                          <a:solidFill>
                            <a:sysClr val="windowText" lastClr="00000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1450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109606"/>
                  </a:ext>
                </a:extLst>
              </a:tr>
              <a:tr h="370840">
                <a:tc>
                  <a:txBody>
                    <a:bodyPr/>
                    <a:lstStyle/>
                    <a:p>
                      <a:r>
                        <a:rPr lang="en-US"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558766"/>
                  </a:ext>
                </a:extLst>
              </a:tr>
              <a:tr h="370840">
                <a:tc>
                  <a:txBody>
                    <a:bodyPr/>
                    <a:lstStyle/>
                    <a:p>
                      <a:r>
                        <a:rPr lang="en-US" dirty="0">
                          <a:solidFill>
                            <a:sysClr val="windowText" lastClr="00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730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9644423"/>
                  </a:ext>
                </a:extLst>
              </a:tr>
              <a:tr h="370840">
                <a:tc>
                  <a:txBody>
                    <a:bodyPr/>
                    <a:lstStyle/>
                    <a:p>
                      <a:r>
                        <a:rPr lang="en-US" dirty="0">
                          <a:solidFill>
                            <a:sysClr val="windowText" lastClr="000000"/>
                          </a:solidFill>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9610246"/>
                  </a:ext>
                </a:extLst>
              </a:tr>
            </a:tbl>
          </a:graphicData>
        </a:graphic>
      </p:graphicFrame>
    </p:spTree>
    <p:extLst>
      <p:ext uri="{BB962C8B-B14F-4D97-AF65-F5344CB8AC3E}">
        <p14:creationId xmlns:p14="http://schemas.microsoft.com/office/powerpoint/2010/main" val="3865014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C14-60A5-4873-B3E9-A0D82EBDF0F2}"/>
              </a:ext>
            </a:extLst>
          </p:cNvPr>
          <p:cNvSpPr>
            <a:spLocks noGrp="1"/>
          </p:cNvSpPr>
          <p:nvPr>
            <p:ph type="title"/>
          </p:nvPr>
        </p:nvSpPr>
        <p:spPr/>
        <p:txBody>
          <a:bodyPr/>
          <a:lstStyle/>
          <a:p>
            <a:r>
              <a:rPr lang="en-US" dirty="0"/>
              <a:t>Prediction – College Admission</a:t>
            </a:r>
          </a:p>
        </p:txBody>
      </p:sp>
      <p:sp>
        <p:nvSpPr>
          <p:cNvPr id="3" name="Text Placeholder 2">
            <a:extLst>
              <a:ext uri="{FF2B5EF4-FFF2-40B4-BE49-F238E27FC236}">
                <a16:creationId xmlns:a16="http://schemas.microsoft.com/office/drawing/2014/main" id="{CF8C7129-B922-4696-B5B5-8DC7B584A772}"/>
              </a:ext>
            </a:extLst>
          </p:cNvPr>
          <p:cNvSpPr>
            <a:spLocks noGrp="1"/>
          </p:cNvSpPr>
          <p:nvPr>
            <p:ph type="body" idx="1"/>
          </p:nvPr>
        </p:nvSpPr>
        <p:spPr/>
        <p:txBody>
          <a:bodyPr/>
          <a:lstStyle/>
          <a:p>
            <a:pPr marL="114300" indent="0">
              <a:buNone/>
            </a:pPr>
            <a:r>
              <a:rPr lang="en-US" dirty="0"/>
              <a:t>What are you going to predict for this NEW case with K = 1?</a:t>
            </a:r>
          </a:p>
        </p:txBody>
      </p:sp>
      <p:graphicFrame>
        <p:nvGraphicFramePr>
          <p:cNvPr id="4" name="Table 4">
            <a:extLst>
              <a:ext uri="{FF2B5EF4-FFF2-40B4-BE49-F238E27FC236}">
                <a16:creationId xmlns:a16="http://schemas.microsoft.com/office/drawing/2014/main" id="{F5C5B1AF-116F-470D-8755-A35D554BC05B}"/>
              </a:ext>
            </a:extLst>
          </p:cNvPr>
          <p:cNvGraphicFramePr>
            <a:graphicFrameLocks noGrp="1"/>
          </p:cNvGraphicFramePr>
          <p:nvPr>
            <p:extLst>
              <p:ext uri="{D42A27DB-BD31-4B8C-83A1-F6EECF244321}">
                <p14:modId xmlns:p14="http://schemas.microsoft.com/office/powerpoint/2010/main" val="426852478"/>
              </p:ext>
            </p:extLst>
          </p:nvPr>
        </p:nvGraphicFramePr>
        <p:xfrm>
          <a:off x="2081560" y="2343835"/>
          <a:ext cx="48768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28950787"/>
                    </a:ext>
                  </a:extLst>
                </a:gridCol>
                <a:gridCol w="1219200">
                  <a:extLst>
                    <a:ext uri="{9D8B030D-6E8A-4147-A177-3AD203B41FA5}">
                      <a16:colId xmlns:a16="http://schemas.microsoft.com/office/drawing/2014/main" val="1090608319"/>
                    </a:ext>
                  </a:extLst>
                </a:gridCol>
                <a:gridCol w="1219200">
                  <a:extLst>
                    <a:ext uri="{9D8B030D-6E8A-4147-A177-3AD203B41FA5}">
                      <a16:colId xmlns:a16="http://schemas.microsoft.com/office/drawing/2014/main" val="2941986994"/>
                    </a:ext>
                  </a:extLst>
                </a:gridCol>
                <a:gridCol w="1219200">
                  <a:extLst>
                    <a:ext uri="{9D8B030D-6E8A-4147-A177-3AD203B41FA5}">
                      <a16:colId xmlns:a16="http://schemas.microsoft.com/office/drawing/2014/main" val="1216435219"/>
                    </a:ext>
                  </a:extLst>
                </a:gridCol>
              </a:tblGrid>
              <a:tr h="370840">
                <a:tc>
                  <a:txBody>
                    <a:bodyPr/>
                    <a:lstStyle/>
                    <a:p>
                      <a:r>
                        <a:rPr lang="en-US" dirty="0">
                          <a:solidFill>
                            <a:sysClr val="windowText" lastClr="000000"/>
                          </a:solidFill>
                        </a:rPr>
                        <a:t>Student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X</a:t>
                      </a:r>
                      <a:r>
                        <a:rPr lang="en-US" baseline="-25000"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X</a:t>
                      </a:r>
                      <a:r>
                        <a:rPr lang="en-US" baseline="-25000"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443141"/>
                  </a:ext>
                </a:extLst>
              </a:tr>
              <a:tr h="370840">
                <a:tc>
                  <a:txBody>
                    <a:bodyPr/>
                    <a:lstStyle/>
                    <a:p>
                      <a:r>
                        <a:rPr lang="en-US"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9550895"/>
                  </a:ext>
                </a:extLst>
              </a:tr>
              <a:tr h="370840">
                <a:tc>
                  <a:txBody>
                    <a:bodyPr/>
                    <a:lstStyle/>
                    <a:p>
                      <a:r>
                        <a:rPr lang="en-US" dirty="0">
                          <a:solidFill>
                            <a:sysClr val="windowText" lastClr="00000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1450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109606"/>
                  </a:ext>
                </a:extLst>
              </a:tr>
              <a:tr h="370840">
                <a:tc>
                  <a:txBody>
                    <a:bodyPr/>
                    <a:lstStyle/>
                    <a:p>
                      <a:r>
                        <a:rPr lang="en-US"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558766"/>
                  </a:ext>
                </a:extLst>
              </a:tr>
              <a:tr h="370840">
                <a:tc>
                  <a:txBody>
                    <a:bodyPr/>
                    <a:lstStyle/>
                    <a:p>
                      <a:r>
                        <a:rPr lang="en-US" dirty="0">
                          <a:solidFill>
                            <a:sysClr val="windowText" lastClr="00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730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9644423"/>
                  </a:ext>
                </a:extLst>
              </a:tr>
              <a:tr h="370840">
                <a:tc>
                  <a:txBody>
                    <a:bodyPr/>
                    <a:lstStyle/>
                    <a:p>
                      <a:r>
                        <a:rPr lang="en-US" dirty="0">
                          <a:solidFill>
                            <a:sysClr val="windowText" lastClr="000000"/>
                          </a:solidFill>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950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9610246"/>
                  </a:ext>
                </a:extLst>
              </a:tr>
            </a:tbl>
          </a:graphicData>
        </a:graphic>
      </p:graphicFrame>
    </p:spTree>
    <p:extLst>
      <p:ext uri="{BB962C8B-B14F-4D97-AF65-F5344CB8AC3E}">
        <p14:creationId xmlns:p14="http://schemas.microsoft.com/office/powerpoint/2010/main" val="2482654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1333-E45C-4DB4-A58C-64EE493B7FBD}"/>
              </a:ext>
            </a:extLst>
          </p:cNvPr>
          <p:cNvSpPr>
            <a:spLocks noGrp="1"/>
          </p:cNvSpPr>
          <p:nvPr>
            <p:ph type="title"/>
          </p:nvPr>
        </p:nvSpPr>
        <p:spPr/>
        <p:txBody>
          <a:bodyPr/>
          <a:lstStyle/>
          <a:p>
            <a:r>
              <a:rPr lang="en-US" dirty="0"/>
              <a:t>Normalization or Scaling</a:t>
            </a:r>
          </a:p>
        </p:txBody>
      </p:sp>
      <p:sp>
        <p:nvSpPr>
          <p:cNvPr id="3" name="Text Placeholder 2">
            <a:extLst>
              <a:ext uri="{FF2B5EF4-FFF2-40B4-BE49-F238E27FC236}">
                <a16:creationId xmlns:a16="http://schemas.microsoft.com/office/drawing/2014/main" id="{941C6C8C-9727-4543-AC61-79C1F7FED6FC}"/>
              </a:ext>
            </a:extLst>
          </p:cNvPr>
          <p:cNvSpPr>
            <a:spLocks noGrp="1"/>
          </p:cNvSpPr>
          <p:nvPr>
            <p:ph type="body" idx="1"/>
          </p:nvPr>
        </p:nvSpPr>
        <p:spPr/>
        <p:txBody>
          <a:bodyPr/>
          <a:lstStyle/>
          <a:p>
            <a:pPr marL="114300" indent="0">
              <a:buNone/>
            </a:pPr>
            <a:r>
              <a:rPr lang="en-US" dirty="0">
                <a:latin typeface="Consolas" panose="020B0609020204030204" pitchFamily="49" charset="0"/>
              </a:rPr>
              <a:t>Transform X (Data) to X’ (Scaling Data)</a:t>
            </a:r>
          </a:p>
          <a:p>
            <a:pPr marL="114300" indent="0">
              <a:buNone/>
            </a:pPr>
            <a:r>
              <a:rPr lang="en-US" dirty="0">
                <a:latin typeface="Consolas" panose="020B0609020204030204" pitchFamily="49" charset="0"/>
              </a:rPr>
              <a:t>For (x</a:t>
            </a:r>
            <a:r>
              <a:rPr lang="en-US" baseline="-25000" dirty="0">
                <a:latin typeface="Consolas" panose="020B0609020204030204" pitchFamily="49" charset="0"/>
              </a:rPr>
              <a:t>i</a:t>
            </a:r>
            <a:r>
              <a:rPr lang="en-US" dirty="0">
                <a:latin typeface="Consolas" panose="020B0609020204030204" pitchFamily="49" charset="0"/>
              </a:rPr>
              <a:t>) in X</a:t>
            </a:r>
          </a:p>
          <a:p>
            <a:pPr marL="114300" indent="0">
              <a:buNone/>
            </a:pPr>
            <a:r>
              <a:rPr lang="en-US" dirty="0">
                <a:latin typeface="Consolas" panose="020B0609020204030204" pitchFamily="49" charset="0"/>
              </a:rPr>
              <a:t>	scale = max(x</a:t>
            </a:r>
            <a:r>
              <a:rPr lang="en-US" baseline="-25000" dirty="0">
                <a:latin typeface="Consolas" panose="020B0609020204030204" pitchFamily="49" charset="0"/>
              </a:rPr>
              <a:t>i</a:t>
            </a:r>
            <a:r>
              <a:rPr lang="en-US" dirty="0">
                <a:latin typeface="Consolas" panose="020B0609020204030204" pitchFamily="49" charset="0"/>
              </a:rPr>
              <a:t>) – min(x</a:t>
            </a:r>
            <a:r>
              <a:rPr lang="en-US" baseline="-25000" dirty="0">
                <a:latin typeface="Consolas" panose="020B0609020204030204" pitchFamily="49" charset="0"/>
              </a:rPr>
              <a:t>i</a:t>
            </a:r>
            <a:r>
              <a:rPr lang="en-US" dirty="0">
                <a:latin typeface="Consolas" panose="020B0609020204030204" pitchFamily="49" charset="0"/>
              </a:rPr>
              <a:t>)</a:t>
            </a:r>
          </a:p>
          <a:p>
            <a:pPr marL="114300" indent="0">
              <a:buNone/>
            </a:pPr>
            <a:r>
              <a:rPr lang="en-US" dirty="0">
                <a:latin typeface="Consolas" panose="020B0609020204030204" pitchFamily="49" charset="0"/>
              </a:rPr>
              <a:t>	For (</a:t>
            </a:r>
            <a:r>
              <a:rPr lang="en-US" dirty="0" err="1">
                <a:latin typeface="Consolas" panose="020B0609020204030204" pitchFamily="49" charset="0"/>
              </a:rPr>
              <a:t>x</a:t>
            </a:r>
            <a:r>
              <a:rPr lang="en-US" baseline="-25000" dirty="0" err="1">
                <a:latin typeface="Consolas" panose="020B0609020204030204" pitchFamily="49" charset="0"/>
              </a:rPr>
              <a:t>i,j</a:t>
            </a:r>
            <a:r>
              <a:rPr lang="en-US" dirty="0">
                <a:latin typeface="Consolas" panose="020B0609020204030204" pitchFamily="49" charset="0"/>
              </a:rPr>
              <a:t>) in (x</a:t>
            </a:r>
            <a:r>
              <a:rPr lang="en-US" baseline="-25000" dirty="0">
                <a:latin typeface="Consolas" panose="020B0609020204030204" pitchFamily="49" charset="0"/>
              </a:rPr>
              <a:t>i</a:t>
            </a:r>
            <a:r>
              <a:rPr lang="en-US" dirty="0">
                <a:latin typeface="Consolas" panose="020B0609020204030204" pitchFamily="49" charset="0"/>
              </a:rPr>
              <a:t>)</a:t>
            </a:r>
          </a:p>
          <a:p>
            <a:pPr marL="114300" indent="0">
              <a:buNone/>
            </a:pPr>
            <a:r>
              <a:rPr lang="en-US" dirty="0">
                <a:latin typeface="Consolas" panose="020B0609020204030204" pitchFamily="49" charset="0"/>
              </a:rPr>
              <a:t>		</a:t>
            </a:r>
            <a:r>
              <a:rPr lang="en-US" dirty="0" err="1">
                <a:latin typeface="Consolas" panose="020B0609020204030204" pitchFamily="49" charset="0"/>
              </a:rPr>
              <a:t>x’</a:t>
            </a:r>
            <a:r>
              <a:rPr lang="en-US" baseline="-25000" dirty="0" err="1">
                <a:latin typeface="Consolas" panose="020B0609020204030204" pitchFamily="49" charset="0"/>
              </a:rPr>
              <a:t>i,j</a:t>
            </a:r>
            <a:r>
              <a:rPr lang="en-US" dirty="0">
                <a:latin typeface="Consolas" panose="020B0609020204030204" pitchFamily="49" charset="0"/>
              </a:rPr>
              <a:t> = (</a:t>
            </a:r>
            <a:r>
              <a:rPr lang="en-US" dirty="0" err="1">
                <a:latin typeface="Consolas" panose="020B0609020204030204" pitchFamily="49" charset="0"/>
              </a:rPr>
              <a:t>x</a:t>
            </a:r>
            <a:r>
              <a:rPr lang="en-US" baseline="-25000" dirty="0" err="1">
                <a:latin typeface="Consolas" panose="020B0609020204030204" pitchFamily="49" charset="0"/>
              </a:rPr>
              <a:t>i,j</a:t>
            </a:r>
            <a:r>
              <a:rPr lang="en-US" dirty="0">
                <a:latin typeface="Consolas" panose="020B0609020204030204" pitchFamily="49" charset="0"/>
              </a:rPr>
              <a:t> – min(x</a:t>
            </a:r>
            <a:r>
              <a:rPr lang="en-US" baseline="-25000" dirty="0">
                <a:latin typeface="Consolas" panose="020B0609020204030204" pitchFamily="49" charset="0"/>
              </a:rPr>
              <a:t>i</a:t>
            </a:r>
            <a:r>
              <a:rPr lang="en-US" dirty="0">
                <a:latin typeface="Consolas" panose="020B0609020204030204" pitchFamily="49" charset="0"/>
              </a:rPr>
              <a:t>)) / scale</a:t>
            </a:r>
          </a:p>
        </p:txBody>
      </p:sp>
    </p:spTree>
    <p:extLst>
      <p:ext uri="{BB962C8B-B14F-4D97-AF65-F5344CB8AC3E}">
        <p14:creationId xmlns:p14="http://schemas.microsoft.com/office/powerpoint/2010/main" val="66867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Machine Learning (ML)?</a:t>
            </a:r>
            <a:endParaRPr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Advanced AI – rather than code results based on input, the </a:t>
            </a:r>
            <a:r>
              <a:rPr lang="en-US" i="1" dirty="0"/>
              <a:t>machine makes its own decisions based on input</a:t>
            </a:r>
            <a:endParaRPr lang="en-US" dirty="0"/>
          </a:p>
          <a:p>
            <a:pPr marL="0" lvl="0" indent="0" algn="l" rtl="0">
              <a:spcBef>
                <a:spcPts val="0"/>
              </a:spcBef>
              <a:spcAft>
                <a:spcPts val="1600"/>
              </a:spcAft>
              <a:buNone/>
            </a:pPr>
            <a:r>
              <a:rPr lang="en-US" dirty="0"/>
              <a:t>Finding patterns or categories in data, using those to predict categories in unseen data</a:t>
            </a:r>
          </a:p>
          <a:p>
            <a:pPr marL="0" lvl="0" indent="0" algn="l" rtl="0">
              <a:spcBef>
                <a:spcPts val="0"/>
              </a:spcBef>
              <a:spcAft>
                <a:spcPts val="1600"/>
              </a:spcAft>
              <a:buNone/>
            </a:pPr>
            <a:r>
              <a:rPr lang="en-US" dirty="0"/>
              <a:t>Subproblems: deep learning, reinforcement learning</a:t>
            </a:r>
          </a:p>
          <a:p>
            <a:pPr marL="0" lvl="0" indent="0" algn="l" rtl="0">
              <a:spcBef>
                <a:spcPts val="0"/>
              </a:spcBef>
              <a:spcAft>
                <a:spcPts val="1600"/>
              </a:spcAft>
              <a:buNone/>
            </a:pPr>
            <a:r>
              <a:rPr lang="en-US" dirty="0"/>
              <a:t>Modeling – large datasets to construct models</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C14-60A5-4873-B3E9-A0D82EBDF0F2}"/>
              </a:ext>
            </a:extLst>
          </p:cNvPr>
          <p:cNvSpPr>
            <a:spLocks noGrp="1"/>
          </p:cNvSpPr>
          <p:nvPr>
            <p:ph type="title"/>
          </p:nvPr>
        </p:nvSpPr>
        <p:spPr/>
        <p:txBody>
          <a:bodyPr/>
          <a:lstStyle/>
          <a:p>
            <a:r>
              <a:rPr lang="en-US" dirty="0"/>
              <a:t>Scaling – College Prediction</a:t>
            </a:r>
          </a:p>
        </p:txBody>
      </p:sp>
      <p:sp>
        <p:nvSpPr>
          <p:cNvPr id="3" name="Text Placeholder 2">
            <a:extLst>
              <a:ext uri="{FF2B5EF4-FFF2-40B4-BE49-F238E27FC236}">
                <a16:creationId xmlns:a16="http://schemas.microsoft.com/office/drawing/2014/main" id="{CF8C7129-B922-4696-B5B5-8DC7B584A772}"/>
              </a:ext>
            </a:extLst>
          </p:cNvPr>
          <p:cNvSpPr>
            <a:spLocks noGrp="1"/>
          </p:cNvSpPr>
          <p:nvPr>
            <p:ph type="body" idx="1"/>
          </p:nvPr>
        </p:nvSpPr>
        <p:spPr/>
        <p:txBody>
          <a:bodyPr/>
          <a:lstStyle/>
          <a:p>
            <a:endParaRPr lang="en-US"/>
          </a:p>
        </p:txBody>
      </p:sp>
      <p:graphicFrame>
        <p:nvGraphicFramePr>
          <p:cNvPr id="4" name="Table 4">
            <a:extLst>
              <a:ext uri="{FF2B5EF4-FFF2-40B4-BE49-F238E27FC236}">
                <a16:creationId xmlns:a16="http://schemas.microsoft.com/office/drawing/2014/main" id="{F5C5B1AF-116F-470D-8755-A35D554BC05B}"/>
              </a:ext>
            </a:extLst>
          </p:cNvPr>
          <p:cNvGraphicFramePr>
            <a:graphicFrameLocks noGrp="1"/>
          </p:cNvGraphicFramePr>
          <p:nvPr>
            <p:extLst>
              <p:ext uri="{D42A27DB-BD31-4B8C-83A1-F6EECF244321}">
                <p14:modId xmlns:p14="http://schemas.microsoft.com/office/powerpoint/2010/main" val="3889074288"/>
              </p:ext>
            </p:extLst>
          </p:nvPr>
        </p:nvGraphicFramePr>
        <p:xfrm>
          <a:off x="1524000" y="1748155"/>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28950787"/>
                    </a:ext>
                  </a:extLst>
                </a:gridCol>
                <a:gridCol w="1219200">
                  <a:extLst>
                    <a:ext uri="{9D8B030D-6E8A-4147-A177-3AD203B41FA5}">
                      <a16:colId xmlns:a16="http://schemas.microsoft.com/office/drawing/2014/main" val="1090608319"/>
                    </a:ext>
                  </a:extLst>
                </a:gridCol>
                <a:gridCol w="1219200">
                  <a:extLst>
                    <a:ext uri="{9D8B030D-6E8A-4147-A177-3AD203B41FA5}">
                      <a16:colId xmlns:a16="http://schemas.microsoft.com/office/drawing/2014/main" val="2941986994"/>
                    </a:ext>
                  </a:extLst>
                </a:gridCol>
                <a:gridCol w="1219200">
                  <a:extLst>
                    <a:ext uri="{9D8B030D-6E8A-4147-A177-3AD203B41FA5}">
                      <a16:colId xmlns:a16="http://schemas.microsoft.com/office/drawing/2014/main" val="3173233276"/>
                    </a:ext>
                  </a:extLst>
                </a:gridCol>
                <a:gridCol w="1219200">
                  <a:extLst>
                    <a:ext uri="{9D8B030D-6E8A-4147-A177-3AD203B41FA5}">
                      <a16:colId xmlns:a16="http://schemas.microsoft.com/office/drawing/2014/main" val="1216435219"/>
                    </a:ext>
                  </a:extLst>
                </a:gridCol>
              </a:tblGrid>
              <a:tr h="370840">
                <a:tc>
                  <a:txBody>
                    <a:bodyPr/>
                    <a:lstStyle/>
                    <a:p>
                      <a:r>
                        <a:rPr lang="en-US" dirty="0">
                          <a:solidFill>
                            <a:sysClr val="windowText" lastClr="000000"/>
                          </a:solidFill>
                        </a:rPr>
                        <a:t>Student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Graduated?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443141"/>
                  </a:ext>
                </a:extLst>
              </a:tr>
              <a:tr h="370840">
                <a:tc>
                  <a:txBody>
                    <a:bodyPr/>
                    <a:lstStyle/>
                    <a:p>
                      <a:r>
                        <a:rPr lang="en-US"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1200 / 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26 / 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3.2 /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9550895"/>
                  </a:ext>
                </a:extLst>
              </a:tr>
              <a:tr h="370840">
                <a:tc>
                  <a:txBody>
                    <a:bodyPr/>
                    <a:lstStyle/>
                    <a:p>
                      <a:r>
                        <a:rPr lang="en-US" dirty="0">
                          <a:solidFill>
                            <a:sysClr val="windowText" lastClr="00000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1450 / 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28 / 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3.5 /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109606"/>
                  </a:ext>
                </a:extLst>
              </a:tr>
              <a:tr h="370840">
                <a:tc>
                  <a:txBody>
                    <a:bodyPr/>
                    <a:lstStyle/>
                    <a:p>
                      <a:r>
                        <a:rPr lang="en-US"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1000 / 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20 / 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3.0 /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558766"/>
                  </a:ext>
                </a:extLst>
              </a:tr>
              <a:tr h="370840">
                <a:tc>
                  <a:txBody>
                    <a:bodyPr/>
                    <a:lstStyle/>
                    <a:p>
                      <a:r>
                        <a:rPr lang="en-US" dirty="0">
                          <a:solidFill>
                            <a:sysClr val="windowText" lastClr="000000"/>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730 / 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15 / 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2.0 /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9644423"/>
                  </a:ext>
                </a:extLst>
              </a:tr>
              <a:tr h="370840">
                <a:tc>
                  <a:txBody>
                    <a:bodyPr/>
                    <a:lstStyle/>
                    <a:p>
                      <a:r>
                        <a:rPr lang="en-US" dirty="0">
                          <a:solidFill>
                            <a:sysClr val="windowText" lastClr="000000"/>
                          </a:solidFill>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720 / 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16 / 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2.2 /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9610246"/>
                  </a:ext>
                </a:extLst>
              </a:tr>
            </a:tbl>
          </a:graphicData>
        </a:graphic>
      </p:graphicFrame>
    </p:spTree>
    <p:extLst>
      <p:ext uri="{BB962C8B-B14F-4D97-AF65-F5344CB8AC3E}">
        <p14:creationId xmlns:p14="http://schemas.microsoft.com/office/powerpoint/2010/main" val="1231284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7558D-6B21-4488-97FC-BEC2B61C9EE7}"/>
              </a:ext>
            </a:extLst>
          </p:cNvPr>
          <p:cNvSpPr>
            <a:spLocks noGrp="1"/>
          </p:cNvSpPr>
          <p:nvPr>
            <p:ph type="title"/>
          </p:nvPr>
        </p:nvSpPr>
        <p:spPr/>
        <p:txBody>
          <a:bodyPr/>
          <a:lstStyle/>
          <a:p>
            <a:r>
              <a:rPr lang="en-US" dirty="0"/>
              <a:t>Normalization and Scaling</a:t>
            </a:r>
          </a:p>
        </p:txBody>
      </p:sp>
      <p:sp>
        <p:nvSpPr>
          <p:cNvPr id="3" name="Text Placeholder 2">
            <a:extLst>
              <a:ext uri="{FF2B5EF4-FFF2-40B4-BE49-F238E27FC236}">
                <a16:creationId xmlns:a16="http://schemas.microsoft.com/office/drawing/2014/main" id="{B94BA6F8-C363-4557-A534-A1E67CE7DA96}"/>
              </a:ext>
            </a:extLst>
          </p:cNvPr>
          <p:cNvSpPr>
            <a:spLocks noGrp="1"/>
          </p:cNvSpPr>
          <p:nvPr>
            <p:ph type="body" idx="1"/>
          </p:nvPr>
        </p:nvSpPr>
        <p:spPr/>
        <p:txBody>
          <a:bodyPr/>
          <a:lstStyle/>
          <a:p>
            <a:pPr marL="114300" indent="0">
              <a:buNone/>
            </a:pPr>
            <a:r>
              <a:rPr lang="en-US" dirty="0"/>
              <a:t>Normalization is important for us to consider</a:t>
            </a:r>
          </a:p>
          <a:p>
            <a:pPr marL="114300" indent="0">
              <a:buNone/>
            </a:pPr>
            <a:r>
              <a:rPr lang="en-US" dirty="0"/>
              <a:t> - It will allow us to consider variables on equal footing</a:t>
            </a:r>
          </a:p>
          <a:p>
            <a:pPr marL="114300" indent="0">
              <a:buNone/>
            </a:pPr>
            <a:endParaRPr lang="en-US" dirty="0"/>
          </a:p>
          <a:p>
            <a:pPr marL="114300" indent="0">
              <a:buNone/>
            </a:pPr>
            <a:r>
              <a:rPr lang="en-US" dirty="0"/>
              <a:t>Normalization is important for us to consider </a:t>
            </a:r>
            <a:r>
              <a:rPr lang="en-US" i="1" dirty="0"/>
              <a:t>on a case by case basis</a:t>
            </a:r>
            <a:endParaRPr lang="en-US" dirty="0"/>
          </a:p>
          <a:p>
            <a:pPr marL="114300" indent="0">
              <a:buNone/>
            </a:pPr>
            <a:r>
              <a:rPr lang="en-US" dirty="0"/>
              <a:t> - Sometimes a “default” transformation won’t make sense</a:t>
            </a:r>
          </a:p>
        </p:txBody>
      </p:sp>
    </p:spTree>
    <p:extLst>
      <p:ext uri="{BB962C8B-B14F-4D97-AF65-F5344CB8AC3E}">
        <p14:creationId xmlns:p14="http://schemas.microsoft.com/office/powerpoint/2010/main" val="908966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C109-F7F1-4D75-8B4D-F8033735EA1A}"/>
              </a:ext>
            </a:extLst>
          </p:cNvPr>
          <p:cNvSpPr>
            <a:spLocks noGrp="1"/>
          </p:cNvSpPr>
          <p:nvPr>
            <p:ph type="title"/>
          </p:nvPr>
        </p:nvSpPr>
        <p:spPr/>
        <p:txBody>
          <a:bodyPr/>
          <a:lstStyle/>
          <a:p>
            <a:r>
              <a:rPr lang="en-US" dirty="0"/>
              <a:t>KNN – Beyond Binary Decisions</a:t>
            </a:r>
          </a:p>
        </p:txBody>
      </p:sp>
      <p:sp>
        <p:nvSpPr>
          <p:cNvPr id="3" name="Text Placeholder 2">
            <a:extLst>
              <a:ext uri="{FF2B5EF4-FFF2-40B4-BE49-F238E27FC236}">
                <a16:creationId xmlns:a16="http://schemas.microsoft.com/office/drawing/2014/main" id="{6236FD03-DFA0-4738-BA66-9D7E0D6A78B2}"/>
              </a:ext>
            </a:extLst>
          </p:cNvPr>
          <p:cNvSpPr>
            <a:spLocks noGrp="1"/>
          </p:cNvSpPr>
          <p:nvPr>
            <p:ph type="body" idx="1"/>
          </p:nvPr>
        </p:nvSpPr>
        <p:spPr/>
        <p:txBody>
          <a:bodyPr/>
          <a:lstStyle/>
          <a:p>
            <a:pPr marL="114300" indent="0" algn="ctr">
              <a:buNone/>
            </a:pPr>
            <a:r>
              <a:rPr lang="en-US" dirty="0"/>
              <a:t>Iris Classification</a:t>
            </a:r>
          </a:p>
          <a:p>
            <a:pPr marL="114300" indent="0">
              <a:buNone/>
            </a:pPr>
            <a:r>
              <a:rPr lang="en-US" dirty="0"/>
              <a:t>Iris </a:t>
            </a:r>
            <a:r>
              <a:rPr lang="en-US" dirty="0" err="1"/>
              <a:t>Setosa</a:t>
            </a:r>
            <a:endParaRPr lang="en-US" dirty="0"/>
          </a:p>
          <a:p>
            <a:pPr marL="114300" indent="0">
              <a:buNone/>
            </a:pPr>
            <a:r>
              <a:rPr lang="en-US" dirty="0"/>
              <a:t>			          Iris Versicolor		    Iris Virginica</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hlinkClick r:id="rId2"/>
              </a:rPr>
              <a:t>https://en.wikipedia.org/wiki/Iris_flower_data_set</a:t>
            </a:r>
            <a:endParaRPr lang="en-US" dirty="0"/>
          </a:p>
          <a:p>
            <a:pPr marL="114300" indent="0">
              <a:buNone/>
            </a:pPr>
            <a:endParaRPr lang="en-US" dirty="0"/>
          </a:p>
        </p:txBody>
      </p:sp>
      <p:pic>
        <p:nvPicPr>
          <p:cNvPr id="1026" name="Picture 2">
            <a:extLst>
              <a:ext uri="{FF2B5EF4-FFF2-40B4-BE49-F238E27FC236}">
                <a16:creationId xmlns:a16="http://schemas.microsoft.com/office/drawing/2014/main" id="{6F588F81-1738-4F8C-BDE1-328599982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907650"/>
            <a:ext cx="2095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7D5C7C-1239-4B1F-A8E3-913508941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2517249"/>
            <a:ext cx="209550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7FF20BE-50F5-43EA-9D16-8E16B934C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6800" y="2450573"/>
            <a:ext cx="209550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704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C109-F7F1-4D75-8B4D-F8033735EA1A}"/>
              </a:ext>
            </a:extLst>
          </p:cNvPr>
          <p:cNvSpPr>
            <a:spLocks noGrp="1"/>
          </p:cNvSpPr>
          <p:nvPr>
            <p:ph type="title"/>
          </p:nvPr>
        </p:nvSpPr>
        <p:spPr/>
        <p:txBody>
          <a:bodyPr/>
          <a:lstStyle/>
          <a:p>
            <a:r>
              <a:rPr lang="en-US" dirty="0"/>
              <a:t>KNN – Beyond Binary Decisions</a:t>
            </a:r>
          </a:p>
        </p:txBody>
      </p:sp>
      <p:sp>
        <p:nvSpPr>
          <p:cNvPr id="3" name="Text Placeholder 2">
            <a:extLst>
              <a:ext uri="{FF2B5EF4-FFF2-40B4-BE49-F238E27FC236}">
                <a16:creationId xmlns:a16="http://schemas.microsoft.com/office/drawing/2014/main" id="{6236FD03-DFA0-4738-BA66-9D7E0D6A78B2}"/>
              </a:ext>
            </a:extLst>
          </p:cNvPr>
          <p:cNvSpPr>
            <a:spLocks noGrp="1"/>
          </p:cNvSpPr>
          <p:nvPr>
            <p:ph type="body" idx="1"/>
          </p:nvPr>
        </p:nvSpPr>
        <p:spPr/>
        <p:txBody>
          <a:bodyPr/>
          <a:lstStyle/>
          <a:p>
            <a:pPr marL="114300" indent="0">
              <a:buNone/>
            </a:pPr>
            <a:r>
              <a:rPr lang="en-US" dirty="0"/>
              <a:t>What are some questions / issues / considerations you see arising in this problem space?</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hlinkClick r:id="rId2"/>
              </a:rPr>
              <a:t>https://en.wikipedia.org/wiki/Iris_flower_data_set</a:t>
            </a:r>
            <a:endParaRPr lang="en-US" dirty="0"/>
          </a:p>
          <a:p>
            <a:pPr marL="114300" indent="0">
              <a:buNone/>
            </a:pPr>
            <a:endParaRPr lang="en-US" dirty="0"/>
          </a:p>
        </p:txBody>
      </p:sp>
      <p:pic>
        <p:nvPicPr>
          <p:cNvPr id="1026" name="Picture 2">
            <a:extLst>
              <a:ext uri="{FF2B5EF4-FFF2-40B4-BE49-F238E27FC236}">
                <a16:creationId xmlns:a16="http://schemas.microsoft.com/office/drawing/2014/main" id="{6F588F81-1738-4F8C-BDE1-328599982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907650"/>
            <a:ext cx="2095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7D5C7C-1239-4B1F-A8E3-913508941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2517249"/>
            <a:ext cx="209550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7FF20BE-50F5-43EA-9D16-8E16B934C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6800" y="2450573"/>
            <a:ext cx="209550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867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B68F9-BB1F-4249-ACA4-6DCCD7A58C52}"/>
              </a:ext>
            </a:extLst>
          </p:cNvPr>
          <p:cNvSpPr>
            <a:spLocks noGrp="1"/>
          </p:cNvSpPr>
          <p:nvPr>
            <p:ph type="title"/>
          </p:nvPr>
        </p:nvSpPr>
        <p:spPr/>
        <p:txBody>
          <a:bodyPr/>
          <a:lstStyle/>
          <a:p>
            <a:r>
              <a:rPr lang="en-US" dirty="0"/>
              <a:t>Multi-Class Classification - KNN</a:t>
            </a:r>
          </a:p>
        </p:txBody>
      </p:sp>
      <p:sp>
        <p:nvSpPr>
          <p:cNvPr id="3" name="Content Placeholder 2">
            <a:extLst>
              <a:ext uri="{FF2B5EF4-FFF2-40B4-BE49-F238E27FC236}">
                <a16:creationId xmlns:a16="http://schemas.microsoft.com/office/drawing/2014/main" id="{7703ACFF-EB1D-412D-BB43-C7831760E4A5}"/>
              </a:ext>
            </a:extLst>
          </p:cNvPr>
          <p:cNvSpPr>
            <a:spLocks noGrp="1"/>
          </p:cNvSpPr>
          <p:nvPr>
            <p:ph idx="1"/>
          </p:nvPr>
        </p:nvSpPr>
        <p:spPr/>
        <p:txBody>
          <a:bodyPr/>
          <a:lstStyle/>
          <a:p>
            <a:endParaRPr lang="en-US"/>
          </a:p>
        </p:txBody>
      </p:sp>
      <p:pic>
        <p:nvPicPr>
          <p:cNvPr id="3074" name="Picture 2" descr="Image result for KNN multiclass">
            <a:extLst>
              <a:ext uri="{FF2B5EF4-FFF2-40B4-BE49-F238E27FC236}">
                <a16:creationId xmlns:a16="http://schemas.microsoft.com/office/drawing/2014/main" id="{0BCFDA4B-919B-482C-AA55-E475A8D55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1369219"/>
            <a:ext cx="40005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901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3AA7-5986-41E0-A258-3CDF1376D66D}"/>
              </a:ext>
            </a:extLst>
          </p:cNvPr>
          <p:cNvSpPr>
            <a:spLocks noGrp="1"/>
          </p:cNvSpPr>
          <p:nvPr>
            <p:ph type="title"/>
          </p:nvPr>
        </p:nvSpPr>
        <p:spPr/>
        <p:txBody>
          <a:bodyPr/>
          <a:lstStyle/>
          <a:p>
            <a:r>
              <a:rPr lang="en-US" dirty="0"/>
              <a:t>How do we know if it works?</a:t>
            </a:r>
          </a:p>
        </p:txBody>
      </p:sp>
      <p:sp>
        <p:nvSpPr>
          <p:cNvPr id="3" name="Text Placeholder 2">
            <a:extLst>
              <a:ext uri="{FF2B5EF4-FFF2-40B4-BE49-F238E27FC236}">
                <a16:creationId xmlns:a16="http://schemas.microsoft.com/office/drawing/2014/main" id="{EFE81BFD-94C1-4998-B556-77C9586AFFBE}"/>
              </a:ext>
            </a:extLst>
          </p:cNvPr>
          <p:cNvSpPr>
            <a:spLocks noGrp="1"/>
          </p:cNvSpPr>
          <p:nvPr>
            <p:ph type="body" idx="1"/>
          </p:nvPr>
        </p:nvSpPr>
        <p:spPr/>
        <p:txBody>
          <a:bodyPr/>
          <a:lstStyle/>
          <a:p>
            <a:pPr marL="114300" indent="0">
              <a:buNone/>
            </a:pPr>
            <a:endParaRPr lang="en-US" dirty="0"/>
          </a:p>
        </p:txBody>
      </p:sp>
    </p:spTree>
    <p:extLst>
      <p:ext uri="{BB962C8B-B14F-4D97-AF65-F5344CB8AC3E}">
        <p14:creationId xmlns:p14="http://schemas.microsoft.com/office/powerpoint/2010/main" val="3460362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3D827-689C-4587-BE64-59C42FE7A7E8}"/>
              </a:ext>
            </a:extLst>
          </p:cNvPr>
          <p:cNvSpPr>
            <a:spLocks noGrp="1"/>
          </p:cNvSpPr>
          <p:nvPr>
            <p:ph type="title"/>
          </p:nvPr>
        </p:nvSpPr>
        <p:spPr/>
        <p:txBody>
          <a:bodyPr/>
          <a:lstStyle/>
          <a:p>
            <a:r>
              <a:rPr lang="en-US" dirty="0"/>
              <a:t>Evaluating Models</a:t>
            </a:r>
          </a:p>
        </p:txBody>
      </p:sp>
    </p:spTree>
    <p:extLst>
      <p:ext uri="{BB962C8B-B14F-4D97-AF65-F5344CB8AC3E}">
        <p14:creationId xmlns:p14="http://schemas.microsoft.com/office/powerpoint/2010/main" val="1026404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3AA7-5986-41E0-A258-3CDF1376D66D}"/>
              </a:ext>
            </a:extLst>
          </p:cNvPr>
          <p:cNvSpPr>
            <a:spLocks noGrp="1"/>
          </p:cNvSpPr>
          <p:nvPr>
            <p:ph type="title"/>
          </p:nvPr>
        </p:nvSpPr>
        <p:spPr/>
        <p:txBody>
          <a:bodyPr/>
          <a:lstStyle/>
          <a:p>
            <a:r>
              <a:rPr lang="en-US" dirty="0"/>
              <a:t>How do we know if it works?</a:t>
            </a:r>
          </a:p>
        </p:txBody>
      </p:sp>
      <p:sp>
        <p:nvSpPr>
          <p:cNvPr id="3" name="Text Placeholder 2">
            <a:extLst>
              <a:ext uri="{FF2B5EF4-FFF2-40B4-BE49-F238E27FC236}">
                <a16:creationId xmlns:a16="http://schemas.microsoft.com/office/drawing/2014/main" id="{EFE81BFD-94C1-4998-B556-77C9586AFFBE}"/>
              </a:ext>
            </a:extLst>
          </p:cNvPr>
          <p:cNvSpPr>
            <a:spLocks noGrp="1"/>
          </p:cNvSpPr>
          <p:nvPr>
            <p:ph type="body" idx="1"/>
          </p:nvPr>
        </p:nvSpPr>
        <p:spPr/>
        <p:txBody>
          <a:bodyPr/>
          <a:lstStyle/>
          <a:p>
            <a:pPr marL="114300" indent="0">
              <a:buNone/>
            </a:pPr>
            <a:endParaRPr lang="en-US" dirty="0"/>
          </a:p>
        </p:txBody>
      </p:sp>
    </p:spTree>
    <p:extLst>
      <p:ext uri="{BB962C8B-B14F-4D97-AF65-F5344CB8AC3E}">
        <p14:creationId xmlns:p14="http://schemas.microsoft.com/office/powerpoint/2010/main" val="836506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88AE-69A8-4C90-993C-8CAADF610B04}"/>
              </a:ext>
            </a:extLst>
          </p:cNvPr>
          <p:cNvSpPr>
            <a:spLocks noGrp="1"/>
          </p:cNvSpPr>
          <p:nvPr>
            <p:ph type="title"/>
          </p:nvPr>
        </p:nvSpPr>
        <p:spPr/>
        <p:txBody>
          <a:bodyPr/>
          <a:lstStyle/>
          <a:p>
            <a:r>
              <a:rPr lang="en-US" dirty="0"/>
              <a:t>Find the Nearest Neighbors</a:t>
            </a:r>
          </a:p>
        </p:txBody>
      </p:sp>
      <p:sp>
        <p:nvSpPr>
          <p:cNvPr id="3" name="Text Placeholder 2">
            <a:extLst>
              <a:ext uri="{FF2B5EF4-FFF2-40B4-BE49-F238E27FC236}">
                <a16:creationId xmlns:a16="http://schemas.microsoft.com/office/drawing/2014/main" id="{C881CFCF-F8E8-497A-99AA-92E6B6A61C38}"/>
              </a:ext>
            </a:extLst>
          </p:cNvPr>
          <p:cNvSpPr>
            <a:spLocks noGrp="1"/>
          </p:cNvSpPr>
          <p:nvPr>
            <p:ph type="body" idx="1"/>
          </p:nvPr>
        </p:nvSpPr>
        <p:spPr/>
        <p:txBody>
          <a:bodyPr/>
          <a:lstStyle/>
          <a:p>
            <a:pPr marL="114300" indent="0">
              <a:buNone/>
            </a:pPr>
            <a:r>
              <a:rPr lang="en-US" dirty="0"/>
              <a:t>Classification</a:t>
            </a:r>
          </a:p>
          <a:p>
            <a:pPr marL="114300" indent="0">
              <a:buNone/>
            </a:pPr>
            <a:endParaRPr lang="en-US" dirty="0"/>
          </a:p>
          <a:p>
            <a:pPr marL="114300" indent="0">
              <a:buNone/>
            </a:pPr>
            <a:r>
              <a:rPr lang="en-US" dirty="0"/>
              <a:t>Our objective – Predicting a class</a:t>
            </a:r>
          </a:p>
          <a:p>
            <a:pPr marL="114300" indent="0">
              <a:buNone/>
            </a:pPr>
            <a:endParaRPr lang="en-US" dirty="0"/>
          </a:p>
          <a:p>
            <a:pPr marL="114300" indent="0">
              <a:buNone/>
            </a:pPr>
            <a:r>
              <a:rPr lang="en-US" i="1" dirty="0"/>
              <a:t>Did we get it right?</a:t>
            </a:r>
          </a:p>
          <a:p>
            <a:pPr marL="114300" indent="0">
              <a:buNone/>
            </a:pPr>
            <a:r>
              <a:rPr lang="en-US" i="1" dirty="0"/>
              <a:t>How do we know we got it right?</a:t>
            </a:r>
          </a:p>
        </p:txBody>
      </p:sp>
      <p:pic>
        <p:nvPicPr>
          <p:cNvPr id="4" name="Picture 3">
            <a:extLst>
              <a:ext uri="{FF2B5EF4-FFF2-40B4-BE49-F238E27FC236}">
                <a16:creationId xmlns:a16="http://schemas.microsoft.com/office/drawing/2014/main" id="{8BA64DCF-A5B7-4500-875D-EAF841B38FF3}"/>
              </a:ext>
            </a:extLst>
          </p:cNvPr>
          <p:cNvPicPr>
            <a:picLocks noChangeAspect="1"/>
          </p:cNvPicPr>
          <p:nvPr/>
        </p:nvPicPr>
        <p:blipFill>
          <a:blip r:embed="rId2"/>
          <a:stretch>
            <a:fillRect/>
          </a:stretch>
        </p:blipFill>
        <p:spPr>
          <a:xfrm>
            <a:off x="5017610" y="1152475"/>
            <a:ext cx="3836636" cy="3915579"/>
          </a:xfrm>
          <a:prstGeom prst="rect">
            <a:avLst/>
          </a:prstGeom>
        </p:spPr>
      </p:pic>
      <p:pic>
        <p:nvPicPr>
          <p:cNvPr id="5" name="Picture 4">
            <a:extLst>
              <a:ext uri="{FF2B5EF4-FFF2-40B4-BE49-F238E27FC236}">
                <a16:creationId xmlns:a16="http://schemas.microsoft.com/office/drawing/2014/main" id="{39979692-F4C6-4616-8EDA-B2370604CC1D}"/>
              </a:ext>
            </a:extLst>
          </p:cNvPr>
          <p:cNvPicPr>
            <a:picLocks noChangeAspect="1"/>
          </p:cNvPicPr>
          <p:nvPr/>
        </p:nvPicPr>
        <p:blipFill>
          <a:blip r:embed="rId2"/>
          <a:stretch>
            <a:fillRect/>
          </a:stretch>
        </p:blipFill>
        <p:spPr>
          <a:xfrm>
            <a:off x="5017610" y="1152475"/>
            <a:ext cx="3836636" cy="3915579"/>
          </a:xfrm>
          <a:prstGeom prst="rect">
            <a:avLst/>
          </a:prstGeom>
        </p:spPr>
      </p:pic>
      <p:sp>
        <p:nvSpPr>
          <p:cNvPr id="6" name="Star: 5 Points 5">
            <a:extLst>
              <a:ext uri="{FF2B5EF4-FFF2-40B4-BE49-F238E27FC236}">
                <a16:creationId xmlns:a16="http://schemas.microsoft.com/office/drawing/2014/main" id="{9424A500-6082-449C-813A-BB823467048A}"/>
              </a:ext>
            </a:extLst>
          </p:cNvPr>
          <p:cNvSpPr/>
          <p:nvPr/>
        </p:nvSpPr>
        <p:spPr>
          <a:xfrm>
            <a:off x="7976839" y="1828800"/>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AF086C33-37FE-4E33-8B04-BC498389062B}"/>
              </a:ext>
            </a:extLst>
          </p:cNvPr>
          <p:cNvSpPr/>
          <p:nvPr/>
        </p:nvSpPr>
        <p:spPr>
          <a:xfrm>
            <a:off x="797683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58EEBA7A-0E2A-44AF-8646-19AAC75846DA}"/>
              </a:ext>
            </a:extLst>
          </p:cNvPr>
          <p:cNvSpPr/>
          <p:nvPr/>
        </p:nvSpPr>
        <p:spPr>
          <a:xfrm>
            <a:off x="7489903"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F1E5DADA-9F64-4113-8C79-75D2F8C505E1}"/>
              </a:ext>
            </a:extLst>
          </p:cNvPr>
          <p:cNvSpPr/>
          <p:nvPr/>
        </p:nvSpPr>
        <p:spPr>
          <a:xfrm>
            <a:off x="6974028"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D3162AD4-6C0F-46E7-89E9-D0804E40DC31}"/>
              </a:ext>
            </a:extLst>
          </p:cNvPr>
          <p:cNvSpPr/>
          <p:nvPr/>
        </p:nvSpPr>
        <p:spPr>
          <a:xfrm>
            <a:off x="547165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33D15E6F-BAB6-4482-8A82-A417D840E9FD}"/>
              </a:ext>
            </a:extLst>
          </p:cNvPr>
          <p:cNvSpPr/>
          <p:nvPr/>
        </p:nvSpPr>
        <p:spPr>
          <a:xfrm>
            <a:off x="6467707" y="2359877"/>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5B3DB574-0093-4010-A4DE-4B84EBD82C7E}"/>
              </a:ext>
            </a:extLst>
          </p:cNvPr>
          <p:cNvSpPr/>
          <p:nvPr/>
        </p:nvSpPr>
        <p:spPr>
          <a:xfrm>
            <a:off x="6456556" y="182880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AC570613-D1B1-4CF6-A2D0-602436B9CD1F}"/>
              </a:ext>
            </a:extLst>
          </p:cNvPr>
          <p:cNvSpPr/>
          <p:nvPr/>
        </p:nvSpPr>
        <p:spPr>
          <a:xfrm>
            <a:off x="7489903"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89E7E48E-C8BD-4045-86E9-54154B02C14F}"/>
              </a:ext>
            </a:extLst>
          </p:cNvPr>
          <p:cNvSpPr/>
          <p:nvPr/>
        </p:nvSpPr>
        <p:spPr>
          <a:xfrm>
            <a:off x="5956609"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55BA5F68-D319-4AA4-BD68-FDC126D43FBA}"/>
              </a:ext>
            </a:extLst>
          </p:cNvPr>
          <p:cNvSpPr/>
          <p:nvPr/>
        </p:nvSpPr>
        <p:spPr>
          <a:xfrm>
            <a:off x="6456556"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125D53E5-ADE5-4880-8587-99FFD0FD3C53}"/>
              </a:ext>
            </a:extLst>
          </p:cNvPr>
          <p:cNvSpPr/>
          <p:nvPr/>
        </p:nvSpPr>
        <p:spPr>
          <a:xfrm>
            <a:off x="7471317" y="3832598"/>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65EC917C-0433-48B5-9DB6-74D764270086}"/>
              </a:ext>
            </a:extLst>
          </p:cNvPr>
          <p:cNvSpPr/>
          <p:nvPr/>
        </p:nvSpPr>
        <p:spPr>
          <a:xfrm>
            <a:off x="8467493"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ction Button: Help 17">
            <a:hlinkClick r:id="" action="ppaction://noaction" highlightClick="1"/>
            <a:extLst>
              <a:ext uri="{FF2B5EF4-FFF2-40B4-BE49-F238E27FC236}">
                <a16:creationId xmlns:a16="http://schemas.microsoft.com/office/drawing/2014/main" id="{6488F96A-3644-49FF-ADBB-D0F42ABA797A}"/>
              </a:ext>
            </a:extLst>
          </p:cNvPr>
          <p:cNvSpPr/>
          <p:nvPr/>
        </p:nvSpPr>
        <p:spPr>
          <a:xfrm>
            <a:off x="5397316" y="2791054"/>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637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3AA7-5986-41E0-A258-3CDF1376D66D}"/>
              </a:ext>
            </a:extLst>
          </p:cNvPr>
          <p:cNvSpPr>
            <a:spLocks noGrp="1"/>
          </p:cNvSpPr>
          <p:nvPr>
            <p:ph type="title"/>
          </p:nvPr>
        </p:nvSpPr>
        <p:spPr/>
        <p:txBody>
          <a:bodyPr/>
          <a:lstStyle/>
          <a:p>
            <a:r>
              <a:rPr lang="en-US" dirty="0"/>
              <a:t>How do we know if it works?</a:t>
            </a:r>
          </a:p>
        </p:txBody>
      </p:sp>
      <p:sp>
        <p:nvSpPr>
          <p:cNvPr id="3" name="Text Placeholder 2">
            <a:extLst>
              <a:ext uri="{FF2B5EF4-FFF2-40B4-BE49-F238E27FC236}">
                <a16:creationId xmlns:a16="http://schemas.microsoft.com/office/drawing/2014/main" id="{EFE81BFD-94C1-4998-B556-77C9586AFFBE}"/>
              </a:ext>
            </a:extLst>
          </p:cNvPr>
          <p:cNvSpPr>
            <a:spLocks noGrp="1"/>
          </p:cNvSpPr>
          <p:nvPr>
            <p:ph type="body" idx="1"/>
          </p:nvPr>
        </p:nvSpPr>
        <p:spPr>
          <a:xfrm>
            <a:off x="311700" y="1152475"/>
            <a:ext cx="4705910" cy="3416400"/>
          </a:xfrm>
        </p:spPr>
        <p:txBody>
          <a:bodyPr/>
          <a:lstStyle/>
          <a:p>
            <a:pPr marL="114300" indent="0">
              <a:buNone/>
            </a:pPr>
            <a:r>
              <a:rPr lang="en-US" dirty="0"/>
              <a:t>Classify ones we already know the answer to!</a:t>
            </a:r>
          </a:p>
        </p:txBody>
      </p:sp>
      <p:pic>
        <p:nvPicPr>
          <p:cNvPr id="4" name="Picture 3">
            <a:extLst>
              <a:ext uri="{FF2B5EF4-FFF2-40B4-BE49-F238E27FC236}">
                <a16:creationId xmlns:a16="http://schemas.microsoft.com/office/drawing/2014/main" id="{85403E2C-138F-4CC4-A5A9-D1B86983C2CE}"/>
              </a:ext>
            </a:extLst>
          </p:cNvPr>
          <p:cNvPicPr>
            <a:picLocks noChangeAspect="1"/>
          </p:cNvPicPr>
          <p:nvPr/>
        </p:nvPicPr>
        <p:blipFill>
          <a:blip r:embed="rId2"/>
          <a:stretch>
            <a:fillRect/>
          </a:stretch>
        </p:blipFill>
        <p:spPr>
          <a:xfrm>
            <a:off x="5017610" y="1152475"/>
            <a:ext cx="3836636" cy="3915579"/>
          </a:xfrm>
          <a:prstGeom prst="rect">
            <a:avLst/>
          </a:prstGeom>
        </p:spPr>
      </p:pic>
      <p:pic>
        <p:nvPicPr>
          <p:cNvPr id="5" name="Picture 4">
            <a:extLst>
              <a:ext uri="{FF2B5EF4-FFF2-40B4-BE49-F238E27FC236}">
                <a16:creationId xmlns:a16="http://schemas.microsoft.com/office/drawing/2014/main" id="{5EAB5BFF-9C29-4F83-95AA-BF2433EF36D4}"/>
              </a:ext>
            </a:extLst>
          </p:cNvPr>
          <p:cNvPicPr>
            <a:picLocks noChangeAspect="1"/>
          </p:cNvPicPr>
          <p:nvPr/>
        </p:nvPicPr>
        <p:blipFill>
          <a:blip r:embed="rId2"/>
          <a:stretch>
            <a:fillRect/>
          </a:stretch>
        </p:blipFill>
        <p:spPr>
          <a:xfrm>
            <a:off x="5017610" y="1152475"/>
            <a:ext cx="3836636" cy="3915579"/>
          </a:xfrm>
          <a:prstGeom prst="rect">
            <a:avLst/>
          </a:prstGeom>
        </p:spPr>
      </p:pic>
      <p:sp>
        <p:nvSpPr>
          <p:cNvPr id="6" name="Star: 5 Points 5">
            <a:extLst>
              <a:ext uri="{FF2B5EF4-FFF2-40B4-BE49-F238E27FC236}">
                <a16:creationId xmlns:a16="http://schemas.microsoft.com/office/drawing/2014/main" id="{B4635D7D-13E5-4643-82A6-270B276B11C5}"/>
              </a:ext>
            </a:extLst>
          </p:cNvPr>
          <p:cNvSpPr/>
          <p:nvPr/>
        </p:nvSpPr>
        <p:spPr>
          <a:xfrm>
            <a:off x="7976839" y="1828800"/>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65CE26F7-EDB3-4621-9045-7F2D8C2564D3}"/>
              </a:ext>
            </a:extLst>
          </p:cNvPr>
          <p:cNvSpPr/>
          <p:nvPr/>
        </p:nvSpPr>
        <p:spPr>
          <a:xfrm>
            <a:off x="797683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80A9740E-6A34-4A5C-ADA9-9C8DA3E48BCB}"/>
              </a:ext>
            </a:extLst>
          </p:cNvPr>
          <p:cNvSpPr/>
          <p:nvPr/>
        </p:nvSpPr>
        <p:spPr>
          <a:xfrm>
            <a:off x="7489903"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A7E49734-7EE6-40DB-B201-65A9865DD4C0}"/>
              </a:ext>
            </a:extLst>
          </p:cNvPr>
          <p:cNvSpPr/>
          <p:nvPr/>
        </p:nvSpPr>
        <p:spPr>
          <a:xfrm>
            <a:off x="6974028"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A7D45959-DD81-4F49-82D9-75BA977331A1}"/>
              </a:ext>
            </a:extLst>
          </p:cNvPr>
          <p:cNvSpPr/>
          <p:nvPr/>
        </p:nvSpPr>
        <p:spPr>
          <a:xfrm>
            <a:off x="547165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0AF05807-0966-4538-B285-D50A293890A1}"/>
              </a:ext>
            </a:extLst>
          </p:cNvPr>
          <p:cNvSpPr/>
          <p:nvPr/>
        </p:nvSpPr>
        <p:spPr>
          <a:xfrm>
            <a:off x="6467707" y="2359877"/>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E39FC31D-B30B-4343-AAF4-84CA4D72D550}"/>
              </a:ext>
            </a:extLst>
          </p:cNvPr>
          <p:cNvSpPr/>
          <p:nvPr/>
        </p:nvSpPr>
        <p:spPr>
          <a:xfrm>
            <a:off x="6456556" y="182880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AD9171AB-4E1C-4BED-991A-A59462E0AF00}"/>
              </a:ext>
            </a:extLst>
          </p:cNvPr>
          <p:cNvSpPr/>
          <p:nvPr/>
        </p:nvSpPr>
        <p:spPr>
          <a:xfrm>
            <a:off x="7489903"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64C72853-A97B-40A6-B2A5-118E8C24FBB1}"/>
              </a:ext>
            </a:extLst>
          </p:cNvPr>
          <p:cNvSpPr/>
          <p:nvPr/>
        </p:nvSpPr>
        <p:spPr>
          <a:xfrm>
            <a:off x="5956609"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552A9CEC-A7BA-4E90-B510-7A05EC53F5AF}"/>
              </a:ext>
            </a:extLst>
          </p:cNvPr>
          <p:cNvSpPr/>
          <p:nvPr/>
        </p:nvSpPr>
        <p:spPr>
          <a:xfrm>
            <a:off x="6456556"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85AB0C8D-423C-4741-8FDC-3BB28B6421E7}"/>
              </a:ext>
            </a:extLst>
          </p:cNvPr>
          <p:cNvSpPr/>
          <p:nvPr/>
        </p:nvSpPr>
        <p:spPr>
          <a:xfrm>
            <a:off x="7471317" y="3832598"/>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1B1C7073-951B-4AF8-A8A2-B9F0B5AB2D7C}"/>
              </a:ext>
            </a:extLst>
          </p:cNvPr>
          <p:cNvSpPr/>
          <p:nvPr/>
        </p:nvSpPr>
        <p:spPr>
          <a:xfrm>
            <a:off x="8467493"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0196214C-F0B1-47C6-B566-C68C8EF0B728}"/>
              </a:ext>
            </a:extLst>
          </p:cNvPr>
          <p:cNvSpPr/>
          <p:nvPr/>
        </p:nvSpPr>
        <p:spPr>
          <a:xfrm>
            <a:off x="5471658" y="2849904"/>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079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EED0-17E8-494E-AAA0-46246D69DE10}"/>
              </a:ext>
            </a:extLst>
          </p:cNvPr>
          <p:cNvSpPr>
            <a:spLocks noGrp="1"/>
          </p:cNvSpPr>
          <p:nvPr>
            <p:ph type="title"/>
          </p:nvPr>
        </p:nvSpPr>
        <p:spPr/>
        <p:txBody>
          <a:bodyPr/>
          <a:lstStyle/>
          <a:p>
            <a:r>
              <a:rPr lang="en-US" dirty="0"/>
              <a:t>What is ML? Through History…</a:t>
            </a:r>
          </a:p>
        </p:txBody>
      </p:sp>
      <p:sp>
        <p:nvSpPr>
          <p:cNvPr id="3" name="Text Placeholder 2">
            <a:extLst>
              <a:ext uri="{FF2B5EF4-FFF2-40B4-BE49-F238E27FC236}">
                <a16:creationId xmlns:a16="http://schemas.microsoft.com/office/drawing/2014/main" id="{491B2D71-7FA3-42DC-A992-42E60827BF8F}"/>
              </a:ext>
            </a:extLst>
          </p:cNvPr>
          <p:cNvSpPr>
            <a:spLocks noGrp="1"/>
          </p:cNvSpPr>
          <p:nvPr>
            <p:ph type="body" idx="1"/>
          </p:nvPr>
        </p:nvSpPr>
        <p:spPr/>
        <p:txBody>
          <a:bodyPr/>
          <a:lstStyle/>
          <a:p>
            <a:pPr marL="114300" indent="0">
              <a:buNone/>
            </a:pPr>
            <a:r>
              <a:rPr lang="en-US" dirty="0"/>
              <a:t>Arthur Samuel (1959) - Machine Learning: Field of study that gives computers the ability to learn without being explicitly programmed.</a:t>
            </a:r>
          </a:p>
        </p:txBody>
      </p:sp>
    </p:spTree>
    <p:extLst>
      <p:ext uri="{BB962C8B-B14F-4D97-AF65-F5344CB8AC3E}">
        <p14:creationId xmlns:p14="http://schemas.microsoft.com/office/powerpoint/2010/main" val="4636060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9C2D-4027-4295-8964-DE281E9BE666}"/>
              </a:ext>
            </a:extLst>
          </p:cNvPr>
          <p:cNvSpPr>
            <a:spLocks noGrp="1"/>
          </p:cNvSpPr>
          <p:nvPr>
            <p:ph type="title"/>
          </p:nvPr>
        </p:nvSpPr>
        <p:spPr/>
        <p:txBody>
          <a:bodyPr/>
          <a:lstStyle/>
          <a:p>
            <a:r>
              <a:rPr lang="en-US" dirty="0"/>
              <a:t>Training &amp; Test Sets</a:t>
            </a:r>
          </a:p>
        </p:txBody>
      </p:sp>
      <p:sp>
        <p:nvSpPr>
          <p:cNvPr id="3" name="Content Placeholder 2">
            <a:extLst>
              <a:ext uri="{FF2B5EF4-FFF2-40B4-BE49-F238E27FC236}">
                <a16:creationId xmlns:a16="http://schemas.microsoft.com/office/drawing/2014/main" id="{02429A84-AE2A-4F23-99E8-C4623A1B8D0A}"/>
              </a:ext>
            </a:extLst>
          </p:cNvPr>
          <p:cNvSpPr>
            <a:spLocks noGrp="1"/>
          </p:cNvSpPr>
          <p:nvPr>
            <p:ph idx="1"/>
          </p:nvPr>
        </p:nvSpPr>
        <p:spPr>
          <a:xfrm>
            <a:off x="628650" y="1369219"/>
            <a:ext cx="7886700" cy="377428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Train a KNN on everything</a:t>
            </a:r>
          </a:p>
          <a:p>
            <a:pPr marL="0" indent="0">
              <a:buNone/>
            </a:pPr>
            <a:r>
              <a:rPr lang="en-US" dirty="0"/>
              <a:t>K = 1</a:t>
            </a:r>
          </a:p>
          <a:p>
            <a:pPr marL="0" indent="0">
              <a:buNone/>
            </a:pPr>
            <a:r>
              <a:rPr lang="en-US" dirty="0"/>
              <a:t>What does my nearest neighbor to X look like?</a:t>
            </a:r>
          </a:p>
        </p:txBody>
      </p:sp>
      <p:sp>
        <p:nvSpPr>
          <p:cNvPr id="4" name="Rectangle 3">
            <a:extLst>
              <a:ext uri="{FF2B5EF4-FFF2-40B4-BE49-F238E27FC236}">
                <a16:creationId xmlns:a16="http://schemas.microsoft.com/office/drawing/2014/main" id="{9D218DF8-4390-44A6-BBBB-B86745C40BFC}"/>
              </a:ext>
            </a:extLst>
          </p:cNvPr>
          <p:cNvSpPr/>
          <p:nvPr/>
        </p:nvSpPr>
        <p:spPr>
          <a:xfrm>
            <a:off x="1711037" y="1369219"/>
            <a:ext cx="5590309" cy="253538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 Data</a:t>
            </a:r>
          </a:p>
        </p:txBody>
      </p:sp>
    </p:spTree>
    <p:extLst>
      <p:ext uri="{BB962C8B-B14F-4D97-AF65-F5344CB8AC3E}">
        <p14:creationId xmlns:p14="http://schemas.microsoft.com/office/powerpoint/2010/main" val="1290006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9C2D-4027-4295-8964-DE281E9BE666}"/>
              </a:ext>
            </a:extLst>
          </p:cNvPr>
          <p:cNvSpPr>
            <a:spLocks noGrp="1"/>
          </p:cNvSpPr>
          <p:nvPr>
            <p:ph type="title"/>
          </p:nvPr>
        </p:nvSpPr>
        <p:spPr/>
        <p:txBody>
          <a:bodyPr/>
          <a:lstStyle/>
          <a:p>
            <a:r>
              <a:rPr lang="en-US" dirty="0"/>
              <a:t>Training &amp; Test Sets</a:t>
            </a:r>
          </a:p>
        </p:txBody>
      </p:sp>
      <p:sp>
        <p:nvSpPr>
          <p:cNvPr id="3" name="Content Placeholder 2">
            <a:extLst>
              <a:ext uri="{FF2B5EF4-FFF2-40B4-BE49-F238E27FC236}">
                <a16:creationId xmlns:a16="http://schemas.microsoft.com/office/drawing/2014/main" id="{02429A84-AE2A-4F23-99E8-C4623A1B8D0A}"/>
              </a:ext>
            </a:extLst>
          </p:cNvPr>
          <p:cNvSpPr>
            <a:spLocks noGrp="1"/>
          </p:cNvSpPr>
          <p:nvPr>
            <p:ph idx="1"/>
          </p:nvPr>
        </p:nvSpPr>
        <p:spPr>
          <a:xfrm>
            <a:off x="628650" y="1369219"/>
            <a:ext cx="7886700" cy="377428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Divide it into training and testing sets!</a:t>
            </a:r>
          </a:p>
        </p:txBody>
      </p:sp>
      <p:sp>
        <p:nvSpPr>
          <p:cNvPr id="4" name="Rectangle 3">
            <a:extLst>
              <a:ext uri="{FF2B5EF4-FFF2-40B4-BE49-F238E27FC236}">
                <a16:creationId xmlns:a16="http://schemas.microsoft.com/office/drawing/2014/main" id="{9D218DF8-4390-44A6-BBBB-B86745C40BFC}"/>
              </a:ext>
            </a:extLst>
          </p:cNvPr>
          <p:cNvSpPr/>
          <p:nvPr/>
        </p:nvSpPr>
        <p:spPr>
          <a:xfrm>
            <a:off x="1711038" y="1369219"/>
            <a:ext cx="4066308" cy="253538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Train Data</a:t>
            </a:r>
          </a:p>
        </p:txBody>
      </p:sp>
      <p:sp>
        <p:nvSpPr>
          <p:cNvPr id="5" name="Rectangle 4">
            <a:extLst>
              <a:ext uri="{FF2B5EF4-FFF2-40B4-BE49-F238E27FC236}">
                <a16:creationId xmlns:a16="http://schemas.microsoft.com/office/drawing/2014/main" id="{7FDBF874-6D23-47DC-A2FB-36CEFE29C61D}"/>
              </a:ext>
            </a:extLst>
          </p:cNvPr>
          <p:cNvSpPr/>
          <p:nvPr/>
        </p:nvSpPr>
        <p:spPr>
          <a:xfrm>
            <a:off x="5777345" y="1369218"/>
            <a:ext cx="1524000" cy="25353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Test Data</a:t>
            </a:r>
          </a:p>
        </p:txBody>
      </p:sp>
    </p:spTree>
    <p:extLst>
      <p:ext uri="{BB962C8B-B14F-4D97-AF65-F5344CB8AC3E}">
        <p14:creationId xmlns:p14="http://schemas.microsoft.com/office/powerpoint/2010/main" val="491538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3AA7-5986-41E0-A258-3CDF1376D66D}"/>
              </a:ext>
            </a:extLst>
          </p:cNvPr>
          <p:cNvSpPr>
            <a:spLocks noGrp="1"/>
          </p:cNvSpPr>
          <p:nvPr>
            <p:ph type="title"/>
          </p:nvPr>
        </p:nvSpPr>
        <p:spPr/>
        <p:txBody>
          <a:bodyPr/>
          <a:lstStyle/>
          <a:p>
            <a:r>
              <a:rPr lang="en-US" dirty="0"/>
              <a:t>How do we know if it works?</a:t>
            </a:r>
          </a:p>
        </p:txBody>
      </p:sp>
      <p:sp>
        <p:nvSpPr>
          <p:cNvPr id="3" name="Text Placeholder 2">
            <a:extLst>
              <a:ext uri="{FF2B5EF4-FFF2-40B4-BE49-F238E27FC236}">
                <a16:creationId xmlns:a16="http://schemas.microsoft.com/office/drawing/2014/main" id="{EFE81BFD-94C1-4998-B556-77C9586AFFBE}"/>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85403E2C-138F-4CC4-A5A9-D1B86983C2CE}"/>
              </a:ext>
            </a:extLst>
          </p:cNvPr>
          <p:cNvPicPr>
            <a:picLocks noChangeAspect="1"/>
          </p:cNvPicPr>
          <p:nvPr/>
        </p:nvPicPr>
        <p:blipFill>
          <a:blip r:embed="rId2"/>
          <a:stretch>
            <a:fillRect/>
          </a:stretch>
        </p:blipFill>
        <p:spPr>
          <a:xfrm>
            <a:off x="5017610" y="1152475"/>
            <a:ext cx="3836636" cy="3915579"/>
          </a:xfrm>
          <a:prstGeom prst="rect">
            <a:avLst/>
          </a:prstGeom>
        </p:spPr>
      </p:pic>
      <p:pic>
        <p:nvPicPr>
          <p:cNvPr id="5" name="Picture 4">
            <a:extLst>
              <a:ext uri="{FF2B5EF4-FFF2-40B4-BE49-F238E27FC236}">
                <a16:creationId xmlns:a16="http://schemas.microsoft.com/office/drawing/2014/main" id="{5EAB5BFF-9C29-4F83-95AA-BF2433EF36D4}"/>
              </a:ext>
            </a:extLst>
          </p:cNvPr>
          <p:cNvPicPr>
            <a:picLocks noChangeAspect="1"/>
          </p:cNvPicPr>
          <p:nvPr/>
        </p:nvPicPr>
        <p:blipFill>
          <a:blip r:embed="rId2"/>
          <a:stretch>
            <a:fillRect/>
          </a:stretch>
        </p:blipFill>
        <p:spPr>
          <a:xfrm>
            <a:off x="5017610" y="1152475"/>
            <a:ext cx="3836636" cy="3915579"/>
          </a:xfrm>
          <a:prstGeom prst="rect">
            <a:avLst/>
          </a:prstGeom>
        </p:spPr>
      </p:pic>
      <p:sp>
        <p:nvSpPr>
          <p:cNvPr id="6" name="Star: 5 Points 5">
            <a:extLst>
              <a:ext uri="{FF2B5EF4-FFF2-40B4-BE49-F238E27FC236}">
                <a16:creationId xmlns:a16="http://schemas.microsoft.com/office/drawing/2014/main" id="{B4635D7D-13E5-4643-82A6-270B276B11C5}"/>
              </a:ext>
            </a:extLst>
          </p:cNvPr>
          <p:cNvSpPr/>
          <p:nvPr/>
        </p:nvSpPr>
        <p:spPr>
          <a:xfrm>
            <a:off x="7976839" y="1828800"/>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65CE26F7-EDB3-4621-9045-7F2D8C2564D3}"/>
              </a:ext>
            </a:extLst>
          </p:cNvPr>
          <p:cNvSpPr/>
          <p:nvPr/>
        </p:nvSpPr>
        <p:spPr>
          <a:xfrm>
            <a:off x="797683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80A9740E-6A34-4A5C-ADA9-9C8DA3E48BCB}"/>
              </a:ext>
            </a:extLst>
          </p:cNvPr>
          <p:cNvSpPr/>
          <p:nvPr/>
        </p:nvSpPr>
        <p:spPr>
          <a:xfrm>
            <a:off x="7489903"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A7E49734-7EE6-40DB-B201-65A9865DD4C0}"/>
              </a:ext>
            </a:extLst>
          </p:cNvPr>
          <p:cNvSpPr/>
          <p:nvPr/>
        </p:nvSpPr>
        <p:spPr>
          <a:xfrm>
            <a:off x="6974028"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A7D45959-DD81-4F49-82D9-75BA977331A1}"/>
              </a:ext>
            </a:extLst>
          </p:cNvPr>
          <p:cNvSpPr/>
          <p:nvPr/>
        </p:nvSpPr>
        <p:spPr>
          <a:xfrm>
            <a:off x="547165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0AF05807-0966-4538-B285-D50A293890A1}"/>
              </a:ext>
            </a:extLst>
          </p:cNvPr>
          <p:cNvSpPr/>
          <p:nvPr/>
        </p:nvSpPr>
        <p:spPr>
          <a:xfrm>
            <a:off x="6467707" y="2359877"/>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E39FC31D-B30B-4343-AAF4-84CA4D72D550}"/>
              </a:ext>
            </a:extLst>
          </p:cNvPr>
          <p:cNvSpPr/>
          <p:nvPr/>
        </p:nvSpPr>
        <p:spPr>
          <a:xfrm>
            <a:off x="6456556" y="182880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AD9171AB-4E1C-4BED-991A-A59462E0AF00}"/>
              </a:ext>
            </a:extLst>
          </p:cNvPr>
          <p:cNvSpPr/>
          <p:nvPr/>
        </p:nvSpPr>
        <p:spPr>
          <a:xfrm>
            <a:off x="7489903"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64C72853-A97B-40A6-B2A5-118E8C24FBB1}"/>
              </a:ext>
            </a:extLst>
          </p:cNvPr>
          <p:cNvSpPr/>
          <p:nvPr/>
        </p:nvSpPr>
        <p:spPr>
          <a:xfrm>
            <a:off x="5956609"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552A9CEC-A7BA-4E90-B510-7A05EC53F5AF}"/>
              </a:ext>
            </a:extLst>
          </p:cNvPr>
          <p:cNvSpPr/>
          <p:nvPr/>
        </p:nvSpPr>
        <p:spPr>
          <a:xfrm>
            <a:off x="6456556"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85AB0C8D-423C-4741-8FDC-3BB28B6421E7}"/>
              </a:ext>
            </a:extLst>
          </p:cNvPr>
          <p:cNvSpPr/>
          <p:nvPr/>
        </p:nvSpPr>
        <p:spPr>
          <a:xfrm>
            <a:off x="7471317" y="3832598"/>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1B1C7073-951B-4AF8-A8A2-B9F0B5AB2D7C}"/>
              </a:ext>
            </a:extLst>
          </p:cNvPr>
          <p:cNvSpPr/>
          <p:nvPr/>
        </p:nvSpPr>
        <p:spPr>
          <a:xfrm>
            <a:off x="8467493"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ction Button: Help 17">
            <a:hlinkClick r:id="" action="ppaction://noaction" highlightClick="1"/>
            <a:extLst>
              <a:ext uri="{FF2B5EF4-FFF2-40B4-BE49-F238E27FC236}">
                <a16:creationId xmlns:a16="http://schemas.microsoft.com/office/drawing/2014/main" id="{420AED3E-9628-463F-AADB-D1F4D3B821FA}"/>
              </a:ext>
            </a:extLst>
          </p:cNvPr>
          <p:cNvSpPr/>
          <p:nvPr/>
        </p:nvSpPr>
        <p:spPr>
          <a:xfrm>
            <a:off x="5900853" y="2300403"/>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ction Button: Help 18">
            <a:hlinkClick r:id="" action="ppaction://noaction" highlightClick="1"/>
            <a:extLst>
              <a:ext uri="{FF2B5EF4-FFF2-40B4-BE49-F238E27FC236}">
                <a16:creationId xmlns:a16="http://schemas.microsoft.com/office/drawing/2014/main" id="{EB0C6AE7-C09B-4D5D-983B-3ABC55FF9721}"/>
              </a:ext>
            </a:extLst>
          </p:cNvPr>
          <p:cNvSpPr/>
          <p:nvPr/>
        </p:nvSpPr>
        <p:spPr>
          <a:xfrm>
            <a:off x="6400799" y="1773043"/>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ction Button: Help 19">
            <a:hlinkClick r:id="" action="ppaction://noaction" highlightClick="1"/>
            <a:extLst>
              <a:ext uri="{FF2B5EF4-FFF2-40B4-BE49-F238E27FC236}">
                <a16:creationId xmlns:a16="http://schemas.microsoft.com/office/drawing/2014/main" id="{53A08461-C462-4523-ADEC-C37EAC00ADAB}"/>
              </a:ext>
            </a:extLst>
          </p:cNvPr>
          <p:cNvSpPr/>
          <p:nvPr/>
        </p:nvSpPr>
        <p:spPr>
          <a:xfrm>
            <a:off x="6408499" y="2300402"/>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A0CEFA55-5DC1-4FC2-A5AD-179B5E3E830D}"/>
              </a:ext>
            </a:extLst>
          </p:cNvPr>
          <p:cNvSpPr/>
          <p:nvPr/>
        </p:nvSpPr>
        <p:spPr>
          <a:xfrm>
            <a:off x="5469528" y="2849904"/>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958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9C2D-4027-4295-8964-DE281E9BE666}"/>
              </a:ext>
            </a:extLst>
          </p:cNvPr>
          <p:cNvSpPr>
            <a:spLocks noGrp="1"/>
          </p:cNvSpPr>
          <p:nvPr>
            <p:ph type="title"/>
          </p:nvPr>
        </p:nvSpPr>
        <p:spPr/>
        <p:txBody>
          <a:bodyPr/>
          <a:lstStyle/>
          <a:p>
            <a:r>
              <a:rPr lang="en-US" dirty="0"/>
              <a:t>Training &amp; Test Sets</a:t>
            </a:r>
          </a:p>
        </p:txBody>
      </p:sp>
      <p:sp>
        <p:nvSpPr>
          <p:cNvPr id="3" name="Content Placeholder 2">
            <a:extLst>
              <a:ext uri="{FF2B5EF4-FFF2-40B4-BE49-F238E27FC236}">
                <a16:creationId xmlns:a16="http://schemas.microsoft.com/office/drawing/2014/main" id="{02429A84-AE2A-4F23-99E8-C4623A1B8D0A}"/>
              </a:ext>
            </a:extLst>
          </p:cNvPr>
          <p:cNvSpPr>
            <a:spLocks noGrp="1"/>
          </p:cNvSpPr>
          <p:nvPr>
            <p:ph idx="1"/>
          </p:nvPr>
        </p:nvSpPr>
        <p:spPr>
          <a:xfrm>
            <a:off x="628650" y="1369219"/>
            <a:ext cx="7886700" cy="377428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 pull out the last 20% of samples</a:t>
            </a:r>
          </a:p>
          <a:p>
            <a:pPr marL="0" indent="0">
              <a:buNone/>
            </a:pPr>
            <a:r>
              <a:rPr lang="en-US" dirty="0"/>
              <a:t>But what if they were put in order?</a:t>
            </a:r>
          </a:p>
        </p:txBody>
      </p:sp>
      <p:sp>
        <p:nvSpPr>
          <p:cNvPr id="4" name="Rectangle 3">
            <a:extLst>
              <a:ext uri="{FF2B5EF4-FFF2-40B4-BE49-F238E27FC236}">
                <a16:creationId xmlns:a16="http://schemas.microsoft.com/office/drawing/2014/main" id="{9D218DF8-4390-44A6-BBBB-B86745C40BFC}"/>
              </a:ext>
            </a:extLst>
          </p:cNvPr>
          <p:cNvSpPr/>
          <p:nvPr/>
        </p:nvSpPr>
        <p:spPr>
          <a:xfrm>
            <a:off x="1711038" y="1369219"/>
            <a:ext cx="4066308" cy="253538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Train Data</a:t>
            </a:r>
          </a:p>
        </p:txBody>
      </p:sp>
      <p:sp>
        <p:nvSpPr>
          <p:cNvPr id="5" name="Rectangle 4">
            <a:extLst>
              <a:ext uri="{FF2B5EF4-FFF2-40B4-BE49-F238E27FC236}">
                <a16:creationId xmlns:a16="http://schemas.microsoft.com/office/drawing/2014/main" id="{7FDBF874-6D23-47DC-A2FB-36CEFE29C61D}"/>
              </a:ext>
            </a:extLst>
          </p:cNvPr>
          <p:cNvSpPr/>
          <p:nvPr/>
        </p:nvSpPr>
        <p:spPr>
          <a:xfrm>
            <a:off x="5777345" y="1369218"/>
            <a:ext cx="1524000" cy="25353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Test Data</a:t>
            </a:r>
          </a:p>
        </p:txBody>
      </p:sp>
    </p:spTree>
    <p:extLst>
      <p:ext uri="{BB962C8B-B14F-4D97-AF65-F5344CB8AC3E}">
        <p14:creationId xmlns:p14="http://schemas.microsoft.com/office/powerpoint/2010/main" val="2886668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3AA7-5986-41E0-A258-3CDF1376D66D}"/>
              </a:ext>
            </a:extLst>
          </p:cNvPr>
          <p:cNvSpPr>
            <a:spLocks noGrp="1"/>
          </p:cNvSpPr>
          <p:nvPr>
            <p:ph type="title"/>
          </p:nvPr>
        </p:nvSpPr>
        <p:spPr/>
        <p:txBody>
          <a:bodyPr/>
          <a:lstStyle/>
          <a:p>
            <a:r>
              <a:rPr lang="en-US" dirty="0"/>
              <a:t>How do we know if it works?</a:t>
            </a:r>
          </a:p>
        </p:txBody>
      </p:sp>
      <p:sp>
        <p:nvSpPr>
          <p:cNvPr id="3" name="Text Placeholder 2">
            <a:extLst>
              <a:ext uri="{FF2B5EF4-FFF2-40B4-BE49-F238E27FC236}">
                <a16:creationId xmlns:a16="http://schemas.microsoft.com/office/drawing/2014/main" id="{EFE81BFD-94C1-4998-B556-77C9586AFFBE}"/>
              </a:ext>
            </a:extLst>
          </p:cNvPr>
          <p:cNvSpPr>
            <a:spLocks noGrp="1"/>
          </p:cNvSpPr>
          <p:nvPr>
            <p:ph type="body" idx="1"/>
          </p:nvPr>
        </p:nvSpPr>
        <p:spPr>
          <a:xfrm>
            <a:off x="311700" y="1152475"/>
            <a:ext cx="4705910" cy="3416400"/>
          </a:xfrm>
        </p:spPr>
        <p:txBody>
          <a:bodyPr/>
          <a:lstStyle/>
          <a:p>
            <a:pPr marL="114300" indent="0">
              <a:buNone/>
            </a:pPr>
            <a:endParaRPr lang="en-US" dirty="0"/>
          </a:p>
        </p:txBody>
      </p:sp>
      <p:pic>
        <p:nvPicPr>
          <p:cNvPr id="4" name="Picture 3">
            <a:extLst>
              <a:ext uri="{FF2B5EF4-FFF2-40B4-BE49-F238E27FC236}">
                <a16:creationId xmlns:a16="http://schemas.microsoft.com/office/drawing/2014/main" id="{85403E2C-138F-4CC4-A5A9-D1B86983C2CE}"/>
              </a:ext>
            </a:extLst>
          </p:cNvPr>
          <p:cNvPicPr>
            <a:picLocks noChangeAspect="1"/>
          </p:cNvPicPr>
          <p:nvPr/>
        </p:nvPicPr>
        <p:blipFill>
          <a:blip r:embed="rId2"/>
          <a:stretch>
            <a:fillRect/>
          </a:stretch>
        </p:blipFill>
        <p:spPr>
          <a:xfrm>
            <a:off x="5017610" y="1152475"/>
            <a:ext cx="3836636" cy="3915579"/>
          </a:xfrm>
          <a:prstGeom prst="rect">
            <a:avLst/>
          </a:prstGeom>
        </p:spPr>
      </p:pic>
      <p:pic>
        <p:nvPicPr>
          <p:cNvPr id="5" name="Picture 4">
            <a:extLst>
              <a:ext uri="{FF2B5EF4-FFF2-40B4-BE49-F238E27FC236}">
                <a16:creationId xmlns:a16="http://schemas.microsoft.com/office/drawing/2014/main" id="{5EAB5BFF-9C29-4F83-95AA-BF2433EF36D4}"/>
              </a:ext>
            </a:extLst>
          </p:cNvPr>
          <p:cNvPicPr>
            <a:picLocks noChangeAspect="1"/>
          </p:cNvPicPr>
          <p:nvPr/>
        </p:nvPicPr>
        <p:blipFill>
          <a:blip r:embed="rId2"/>
          <a:stretch>
            <a:fillRect/>
          </a:stretch>
        </p:blipFill>
        <p:spPr>
          <a:xfrm>
            <a:off x="5017610" y="1152475"/>
            <a:ext cx="3836636" cy="3915579"/>
          </a:xfrm>
          <a:prstGeom prst="rect">
            <a:avLst/>
          </a:prstGeom>
        </p:spPr>
      </p:pic>
      <p:sp>
        <p:nvSpPr>
          <p:cNvPr id="6" name="Star: 5 Points 5">
            <a:extLst>
              <a:ext uri="{FF2B5EF4-FFF2-40B4-BE49-F238E27FC236}">
                <a16:creationId xmlns:a16="http://schemas.microsoft.com/office/drawing/2014/main" id="{B4635D7D-13E5-4643-82A6-270B276B11C5}"/>
              </a:ext>
            </a:extLst>
          </p:cNvPr>
          <p:cNvSpPr/>
          <p:nvPr/>
        </p:nvSpPr>
        <p:spPr>
          <a:xfrm>
            <a:off x="7976839" y="1828800"/>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65CE26F7-EDB3-4621-9045-7F2D8C2564D3}"/>
              </a:ext>
            </a:extLst>
          </p:cNvPr>
          <p:cNvSpPr/>
          <p:nvPr/>
        </p:nvSpPr>
        <p:spPr>
          <a:xfrm>
            <a:off x="797683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80A9740E-6A34-4A5C-ADA9-9C8DA3E48BCB}"/>
              </a:ext>
            </a:extLst>
          </p:cNvPr>
          <p:cNvSpPr/>
          <p:nvPr/>
        </p:nvSpPr>
        <p:spPr>
          <a:xfrm>
            <a:off x="7489903"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A7E49734-7EE6-40DB-B201-65A9865DD4C0}"/>
              </a:ext>
            </a:extLst>
          </p:cNvPr>
          <p:cNvSpPr/>
          <p:nvPr/>
        </p:nvSpPr>
        <p:spPr>
          <a:xfrm>
            <a:off x="6974028"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A7D45959-DD81-4F49-82D9-75BA977331A1}"/>
              </a:ext>
            </a:extLst>
          </p:cNvPr>
          <p:cNvSpPr/>
          <p:nvPr/>
        </p:nvSpPr>
        <p:spPr>
          <a:xfrm>
            <a:off x="547165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0AF05807-0966-4538-B285-D50A293890A1}"/>
              </a:ext>
            </a:extLst>
          </p:cNvPr>
          <p:cNvSpPr/>
          <p:nvPr/>
        </p:nvSpPr>
        <p:spPr>
          <a:xfrm>
            <a:off x="6467707" y="2359877"/>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E39FC31D-B30B-4343-AAF4-84CA4D72D550}"/>
              </a:ext>
            </a:extLst>
          </p:cNvPr>
          <p:cNvSpPr/>
          <p:nvPr/>
        </p:nvSpPr>
        <p:spPr>
          <a:xfrm>
            <a:off x="6456556" y="182880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AD9171AB-4E1C-4BED-991A-A59462E0AF00}"/>
              </a:ext>
            </a:extLst>
          </p:cNvPr>
          <p:cNvSpPr/>
          <p:nvPr/>
        </p:nvSpPr>
        <p:spPr>
          <a:xfrm>
            <a:off x="7489903"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64C72853-A97B-40A6-B2A5-118E8C24FBB1}"/>
              </a:ext>
            </a:extLst>
          </p:cNvPr>
          <p:cNvSpPr/>
          <p:nvPr/>
        </p:nvSpPr>
        <p:spPr>
          <a:xfrm>
            <a:off x="5956609"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552A9CEC-A7BA-4E90-B510-7A05EC53F5AF}"/>
              </a:ext>
            </a:extLst>
          </p:cNvPr>
          <p:cNvSpPr/>
          <p:nvPr/>
        </p:nvSpPr>
        <p:spPr>
          <a:xfrm>
            <a:off x="6456556"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85AB0C8D-423C-4741-8FDC-3BB28B6421E7}"/>
              </a:ext>
            </a:extLst>
          </p:cNvPr>
          <p:cNvSpPr/>
          <p:nvPr/>
        </p:nvSpPr>
        <p:spPr>
          <a:xfrm>
            <a:off x="7471317" y="3832598"/>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1B1C7073-951B-4AF8-A8A2-B9F0B5AB2D7C}"/>
              </a:ext>
            </a:extLst>
          </p:cNvPr>
          <p:cNvSpPr/>
          <p:nvPr/>
        </p:nvSpPr>
        <p:spPr>
          <a:xfrm>
            <a:off x="8467493"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0196214C-F0B1-47C6-B566-C68C8EF0B728}"/>
              </a:ext>
            </a:extLst>
          </p:cNvPr>
          <p:cNvSpPr/>
          <p:nvPr/>
        </p:nvSpPr>
        <p:spPr>
          <a:xfrm>
            <a:off x="5471658" y="2849904"/>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424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3AA7-5986-41E0-A258-3CDF1376D66D}"/>
              </a:ext>
            </a:extLst>
          </p:cNvPr>
          <p:cNvSpPr>
            <a:spLocks noGrp="1"/>
          </p:cNvSpPr>
          <p:nvPr>
            <p:ph type="title"/>
          </p:nvPr>
        </p:nvSpPr>
        <p:spPr/>
        <p:txBody>
          <a:bodyPr/>
          <a:lstStyle/>
          <a:p>
            <a:r>
              <a:rPr lang="en-US" dirty="0"/>
              <a:t>How do we know if it works?</a:t>
            </a:r>
          </a:p>
        </p:txBody>
      </p:sp>
      <p:sp>
        <p:nvSpPr>
          <p:cNvPr id="3" name="Text Placeholder 2">
            <a:extLst>
              <a:ext uri="{FF2B5EF4-FFF2-40B4-BE49-F238E27FC236}">
                <a16:creationId xmlns:a16="http://schemas.microsoft.com/office/drawing/2014/main" id="{EFE81BFD-94C1-4998-B556-77C9586AFFBE}"/>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85403E2C-138F-4CC4-A5A9-D1B86983C2CE}"/>
              </a:ext>
            </a:extLst>
          </p:cNvPr>
          <p:cNvPicPr>
            <a:picLocks noChangeAspect="1"/>
          </p:cNvPicPr>
          <p:nvPr/>
        </p:nvPicPr>
        <p:blipFill>
          <a:blip r:embed="rId2"/>
          <a:stretch>
            <a:fillRect/>
          </a:stretch>
        </p:blipFill>
        <p:spPr>
          <a:xfrm>
            <a:off x="5017610" y="1152475"/>
            <a:ext cx="3836636" cy="3915579"/>
          </a:xfrm>
          <a:prstGeom prst="rect">
            <a:avLst/>
          </a:prstGeom>
        </p:spPr>
      </p:pic>
      <p:pic>
        <p:nvPicPr>
          <p:cNvPr id="5" name="Picture 4">
            <a:extLst>
              <a:ext uri="{FF2B5EF4-FFF2-40B4-BE49-F238E27FC236}">
                <a16:creationId xmlns:a16="http://schemas.microsoft.com/office/drawing/2014/main" id="{5EAB5BFF-9C29-4F83-95AA-BF2433EF36D4}"/>
              </a:ext>
            </a:extLst>
          </p:cNvPr>
          <p:cNvPicPr>
            <a:picLocks noChangeAspect="1"/>
          </p:cNvPicPr>
          <p:nvPr/>
        </p:nvPicPr>
        <p:blipFill>
          <a:blip r:embed="rId2"/>
          <a:stretch>
            <a:fillRect/>
          </a:stretch>
        </p:blipFill>
        <p:spPr>
          <a:xfrm>
            <a:off x="5017610" y="1152475"/>
            <a:ext cx="3836636" cy="3915579"/>
          </a:xfrm>
          <a:prstGeom prst="rect">
            <a:avLst/>
          </a:prstGeom>
        </p:spPr>
      </p:pic>
      <p:sp>
        <p:nvSpPr>
          <p:cNvPr id="6" name="Star: 5 Points 5">
            <a:extLst>
              <a:ext uri="{FF2B5EF4-FFF2-40B4-BE49-F238E27FC236}">
                <a16:creationId xmlns:a16="http://schemas.microsoft.com/office/drawing/2014/main" id="{B4635D7D-13E5-4643-82A6-270B276B11C5}"/>
              </a:ext>
            </a:extLst>
          </p:cNvPr>
          <p:cNvSpPr/>
          <p:nvPr/>
        </p:nvSpPr>
        <p:spPr>
          <a:xfrm>
            <a:off x="7976839" y="1828800"/>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65CE26F7-EDB3-4621-9045-7F2D8C2564D3}"/>
              </a:ext>
            </a:extLst>
          </p:cNvPr>
          <p:cNvSpPr/>
          <p:nvPr/>
        </p:nvSpPr>
        <p:spPr>
          <a:xfrm>
            <a:off x="797683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80A9740E-6A34-4A5C-ADA9-9C8DA3E48BCB}"/>
              </a:ext>
            </a:extLst>
          </p:cNvPr>
          <p:cNvSpPr/>
          <p:nvPr/>
        </p:nvSpPr>
        <p:spPr>
          <a:xfrm>
            <a:off x="7489903"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A7E49734-7EE6-40DB-B201-65A9865DD4C0}"/>
              </a:ext>
            </a:extLst>
          </p:cNvPr>
          <p:cNvSpPr/>
          <p:nvPr/>
        </p:nvSpPr>
        <p:spPr>
          <a:xfrm>
            <a:off x="6974028"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A7D45959-DD81-4F49-82D9-75BA977331A1}"/>
              </a:ext>
            </a:extLst>
          </p:cNvPr>
          <p:cNvSpPr/>
          <p:nvPr/>
        </p:nvSpPr>
        <p:spPr>
          <a:xfrm>
            <a:off x="547165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0AF05807-0966-4538-B285-D50A293890A1}"/>
              </a:ext>
            </a:extLst>
          </p:cNvPr>
          <p:cNvSpPr/>
          <p:nvPr/>
        </p:nvSpPr>
        <p:spPr>
          <a:xfrm>
            <a:off x="6467707" y="2359877"/>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E39FC31D-B30B-4343-AAF4-84CA4D72D550}"/>
              </a:ext>
            </a:extLst>
          </p:cNvPr>
          <p:cNvSpPr/>
          <p:nvPr/>
        </p:nvSpPr>
        <p:spPr>
          <a:xfrm>
            <a:off x="6456556" y="182880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AD9171AB-4E1C-4BED-991A-A59462E0AF00}"/>
              </a:ext>
            </a:extLst>
          </p:cNvPr>
          <p:cNvSpPr/>
          <p:nvPr/>
        </p:nvSpPr>
        <p:spPr>
          <a:xfrm>
            <a:off x="7489903"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64C72853-A97B-40A6-B2A5-118E8C24FBB1}"/>
              </a:ext>
            </a:extLst>
          </p:cNvPr>
          <p:cNvSpPr/>
          <p:nvPr/>
        </p:nvSpPr>
        <p:spPr>
          <a:xfrm>
            <a:off x="5956609"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552A9CEC-A7BA-4E90-B510-7A05EC53F5AF}"/>
              </a:ext>
            </a:extLst>
          </p:cNvPr>
          <p:cNvSpPr/>
          <p:nvPr/>
        </p:nvSpPr>
        <p:spPr>
          <a:xfrm>
            <a:off x="6456556"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85AB0C8D-423C-4741-8FDC-3BB28B6421E7}"/>
              </a:ext>
            </a:extLst>
          </p:cNvPr>
          <p:cNvSpPr/>
          <p:nvPr/>
        </p:nvSpPr>
        <p:spPr>
          <a:xfrm>
            <a:off x="7471317" y="3832598"/>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1B1C7073-951B-4AF8-A8A2-B9F0B5AB2D7C}"/>
              </a:ext>
            </a:extLst>
          </p:cNvPr>
          <p:cNvSpPr/>
          <p:nvPr/>
        </p:nvSpPr>
        <p:spPr>
          <a:xfrm>
            <a:off x="8467493"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ction Button: Help 17">
            <a:hlinkClick r:id="" action="ppaction://noaction" highlightClick="1"/>
            <a:extLst>
              <a:ext uri="{FF2B5EF4-FFF2-40B4-BE49-F238E27FC236}">
                <a16:creationId xmlns:a16="http://schemas.microsoft.com/office/drawing/2014/main" id="{420AED3E-9628-463F-AADB-D1F4D3B821FA}"/>
              </a:ext>
            </a:extLst>
          </p:cNvPr>
          <p:cNvSpPr/>
          <p:nvPr/>
        </p:nvSpPr>
        <p:spPr>
          <a:xfrm>
            <a:off x="5397316" y="2791054"/>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ction Button: Help 18">
            <a:hlinkClick r:id="" action="ppaction://noaction" highlightClick="1"/>
            <a:extLst>
              <a:ext uri="{FF2B5EF4-FFF2-40B4-BE49-F238E27FC236}">
                <a16:creationId xmlns:a16="http://schemas.microsoft.com/office/drawing/2014/main" id="{EB0C6AE7-C09B-4D5D-983B-3ABC55FF9721}"/>
              </a:ext>
            </a:extLst>
          </p:cNvPr>
          <p:cNvSpPr/>
          <p:nvPr/>
        </p:nvSpPr>
        <p:spPr>
          <a:xfrm>
            <a:off x="6363096" y="2292502"/>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ction Button: Help 19">
            <a:hlinkClick r:id="" action="ppaction://noaction" highlightClick="1"/>
            <a:extLst>
              <a:ext uri="{FF2B5EF4-FFF2-40B4-BE49-F238E27FC236}">
                <a16:creationId xmlns:a16="http://schemas.microsoft.com/office/drawing/2014/main" id="{53A08461-C462-4523-ADEC-C37EAC00ADAB}"/>
              </a:ext>
            </a:extLst>
          </p:cNvPr>
          <p:cNvSpPr/>
          <p:nvPr/>
        </p:nvSpPr>
        <p:spPr>
          <a:xfrm>
            <a:off x="7408253" y="3277360"/>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614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9C2D-4027-4295-8964-DE281E9BE666}"/>
              </a:ext>
            </a:extLst>
          </p:cNvPr>
          <p:cNvSpPr>
            <a:spLocks noGrp="1"/>
          </p:cNvSpPr>
          <p:nvPr>
            <p:ph type="title"/>
          </p:nvPr>
        </p:nvSpPr>
        <p:spPr/>
        <p:txBody>
          <a:bodyPr/>
          <a:lstStyle/>
          <a:p>
            <a:r>
              <a:rPr lang="en-US" dirty="0"/>
              <a:t>Homework 1 – Training &amp; Test Sets</a:t>
            </a:r>
          </a:p>
        </p:txBody>
      </p:sp>
      <p:sp>
        <p:nvSpPr>
          <p:cNvPr id="3" name="Content Placeholder 2">
            <a:extLst>
              <a:ext uri="{FF2B5EF4-FFF2-40B4-BE49-F238E27FC236}">
                <a16:creationId xmlns:a16="http://schemas.microsoft.com/office/drawing/2014/main" id="{02429A84-AE2A-4F23-99E8-C4623A1B8D0A}"/>
              </a:ext>
            </a:extLst>
          </p:cNvPr>
          <p:cNvSpPr>
            <a:spLocks noGrp="1"/>
          </p:cNvSpPr>
          <p:nvPr>
            <p:ph idx="1"/>
          </p:nvPr>
        </p:nvSpPr>
        <p:spPr>
          <a:xfrm>
            <a:off x="628650" y="1369219"/>
            <a:ext cx="7886700" cy="377428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 pull out a random 20% of my data</a:t>
            </a:r>
          </a:p>
          <a:p>
            <a:pPr marL="0" indent="0">
              <a:buNone/>
            </a:pPr>
            <a:r>
              <a:rPr lang="en-US" dirty="0"/>
              <a:t>Now I have something (probably) representative, AND</a:t>
            </a:r>
          </a:p>
          <a:p>
            <a:pPr marL="0" indent="0">
              <a:buNone/>
            </a:pPr>
            <a:r>
              <a:rPr lang="en-US" dirty="0"/>
              <a:t>I’m not just testing inherent bias of my model</a:t>
            </a:r>
          </a:p>
        </p:txBody>
      </p:sp>
      <p:sp>
        <p:nvSpPr>
          <p:cNvPr id="4" name="Rectangle 3">
            <a:extLst>
              <a:ext uri="{FF2B5EF4-FFF2-40B4-BE49-F238E27FC236}">
                <a16:creationId xmlns:a16="http://schemas.microsoft.com/office/drawing/2014/main" id="{9D218DF8-4390-44A6-BBBB-B86745C40BFC}"/>
              </a:ext>
            </a:extLst>
          </p:cNvPr>
          <p:cNvSpPr/>
          <p:nvPr/>
        </p:nvSpPr>
        <p:spPr>
          <a:xfrm>
            <a:off x="284019" y="1092129"/>
            <a:ext cx="4711727" cy="253538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Train Data</a:t>
            </a:r>
          </a:p>
        </p:txBody>
      </p:sp>
      <p:sp>
        <p:nvSpPr>
          <p:cNvPr id="5" name="Rectangle 4">
            <a:extLst>
              <a:ext uri="{FF2B5EF4-FFF2-40B4-BE49-F238E27FC236}">
                <a16:creationId xmlns:a16="http://schemas.microsoft.com/office/drawing/2014/main" id="{7FDBF874-6D23-47DC-A2FB-36CEFE29C61D}"/>
              </a:ext>
            </a:extLst>
          </p:cNvPr>
          <p:cNvSpPr/>
          <p:nvPr/>
        </p:nvSpPr>
        <p:spPr>
          <a:xfrm>
            <a:off x="7190509" y="2359819"/>
            <a:ext cx="1524000" cy="25353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Test Data</a:t>
            </a:r>
          </a:p>
        </p:txBody>
      </p:sp>
    </p:spTree>
    <p:extLst>
      <p:ext uri="{BB962C8B-B14F-4D97-AF65-F5344CB8AC3E}">
        <p14:creationId xmlns:p14="http://schemas.microsoft.com/office/powerpoint/2010/main" val="2520461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A8625D-2D1F-4324-B913-F1CDD3331455}"/>
              </a:ext>
            </a:extLst>
          </p:cNvPr>
          <p:cNvSpPr>
            <a:spLocks noGrp="1"/>
          </p:cNvSpPr>
          <p:nvPr>
            <p:ph type="title"/>
          </p:nvPr>
        </p:nvSpPr>
        <p:spPr/>
        <p:txBody>
          <a:bodyPr>
            <a:normAutofit fontScale="90000"/>
          </a:bodyPr>
          <a:lstStyle/>
          <a:p>
            <a:r>
              <a:rPr lang="en-US" dirty="0"/>
              <a:t>K-Nearest Neighbors</a:t>
            </a:r>
          </a:p>
        </p:txBody>
      </p:sp>
      <p:sp>
        <p:nvSpPr>
          <p:cNvPr id="6" name="Text Placeholder 5">
            <a:extLst>
              <a:ext uri="{FF2B5EF4-FFF2-40B4-BE49-F238E27FC236}">
                <a16:creationId xmlns:a16="http://schemas.microsoft.com/office/drawing/2014/main" id="{A48D3986-1024-4C90-98AF-7CA162705C8E}"/>
              </a:ext>
            </a:extLst>
          </p:cNvPr>
          <p:cNvSpPr>
            <a:spLocks noGrp="1"/>
          </p:cNvSpPr>
          <p:nvPr>
            <p:ph type="body" idx="1"/>
          </p:nvPr>
        </p:nvSpPr>
        <p:spPr/>
        <p:txBody>
          <a:bodyPr/>
          <a:lstStyle/>
          <a:p>
            <a:pPr marL="114297" indent="0">
              <a:buNone/>
            </a:pPr>
            <a:r>
              <a:rPr lang="en-US" dirty="0"/>
              <a:t>PROS</a:t>
            </a:r>
          </a:p>
          <a:p>
            <a:pPr marL="114297" indent="0">
              <a:buNone/>
            </a:pPr>
            <a:r>
              <a:rPr lang="en-US" dirty="0"/>
              <a:t>	Very simple, efficient algorithm</a:t>
            </a:r>
          </a:p>
          <a:p>
            <a:pPr marL="114297" indent="0">
              <a:buNone/>
            </a:pPr>
            <a:r>
              <a:rPr lang="en-US" dirty="0"/>
              <a:t>	Works well for smaller data sets</a:t>
            </a:r>
          </a:p>
          <a:p>
            <a:pPr marL="114297" indent="0">
              <a:buNone/>
            </a:pPr>
            <a:r>
              <a:rPr lang="en-US" dirty="0"/>
              <a:t>	Easy to try (just see if it works!)</a:t>
            </a:r>
          </a:p>
          <a:p>
            <a:pPr marL="114297" indent="0">
              <a:buNone/>
            </a:pPr>
            <a:endParaRPr lang="en-US" dirty="0"/>
          </a:p>
          <a:p>
            <a:pPr marL="114297" indent="0">
              <a:buNone/>
            </a:pPr>
            <a:r>
              <a:rPr lang="en-US" dirty="0"/>
              <a:t>CONS</a:t>
            </a:r>
          </a:p>
          <a:p>
            <a:pPr marL="114297" indent="0">
              <a:buNone/>
            </a:pPr>
            <a:r>
              <a:rPr lang="en-US" dirty="0"/>
              <a:t>	Makes an assumption about x</a:t>
            </a:r>
          </a:p>
          <a:p>
            <a:pPr marL="114297" indent="0">
              <a:buNone/>
            </a:pPr>
            <a:r>
              <a:rPr lang="en-US" dirty="0"/>
              <a:t>	Can inherit Bias</a:t>
            </a:r>
          </a:p>
        </p:txBody>
      </p:sp>
    </p:spTree>
    <p:extLst>
      <p:ext uri="{BB962C8B-B14F-4D97-AF65-F5344CB8AC3E}">
        <p14:creationId xmlns:p14="http://schemas.microsoft.com/office/powerpoint/2010/main" val="8895671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92BE-60BE-446C-98D2-B76DD991E66C}"/>
              </a:ext>
            </a:extLst>
          </p:cNvPr>
          <p:cNvSpPr>
            <a:spLocks noGrp="1"/>
          </p:cNvSpPr>
          <p:nvPr>
            <p:ph type="title"/>
          </p:nvPr>
        </p:nvSpPr>
        <p:spPr/>
        <p:txBody>
          <a:bodyPr/>
          <a:lstStyle/>
          <a:p>
            <a:r>
              <a:rPr lang="en-US" dirty="0"/>
              <a:t>What is an Error?</a:t>
            </a:r>
          </a:p>
        </p:txBody>
      </p:sp>
      <p:sp>
        <p:nvSpPr>
          <p:cNvPr id="3" name="Content Placeholder 2">
            <a:extLst>
              <a:ext uri="{FF2B5EF4-FFF2-40B4-BE49-F238E27FC236}">
                <a16:creationId xmlns:a16="http://schemas.microsoft.com/office/drawing/2014/main" id="{84519EFC-4B2D-4EE5-B8B9-57BBA770D5A1}"/>
              </a:ext>
            </a:extLst>
          </p:cNvPr>
          <p:cNvSpPr>
            <a:spLocks noGrp="1"/>
          </p:cNvSpPr>
          <p:nvPr>
            <p:ph idx="1"/>
          </p:nvPr>
        </p:nvSpPr>
        <p:spPr>
          <a:xfrm>
            <a:off x="628650" y="1369219"/>
            <a:ext cx="7886700" cy="3774281"/>
          </a:xfrm>
        </p:spPr>
        <p:txBody>
          <a:bodyPr/>
          <a:lstStyle/>
          <a:p>
            <a:pPr marL="0" indent="0">
              <a:buNone/>
            </a:pPr>
            <a:r>
              <a:rPr lang="en-US" dirty="0"/>
              <a:t>We’ve looked at trying it out on a test set and getting an “accuracy”</a:t>
            </a:r>
          </a:p>
          <a:p>
            <a:pPr marL="0" indent="0">
              <a:buNone/>
            </a:pPr>
            <a:endParaRPr lang="en-US" dirty="0"/>
          </a:p>
          <a:p>
            <a:pPr marL="0" indent="0">
              <a:buNone/>
            </a:pPr>
            <a:r>
              <a:rPr lang="en-US" dirty="0"/>
              <a:t>Accuracy = # correct / # total</a:t>
            </a:r>
          </a:p>
          <a:p>
            <a:pPr marL="0" indent="0">
              <a:buNone/>
            </a:pPr>
            <a:endParaRPr lang="en-US" dirty="0"/>
          </a:p>
          <a:p>
            <a:pPr marL="0" indent="0">
              <a:buNone/>
            </a:pPr>
            <a:endParaRPr lang="en-US" dirty="0"/>
          </a:p>
          <a:p>
            <a:pPr marL="385763" indent="-385763" algn="ctr">
              <a:buAutoNum type="arabicParenR"/>
            </a:pPr>
            <a:r>
              <a:rPr lang="en-US" dirty="0"/>
              <a:t>What is our “test set”?</a:t>
            </a:r>
          </a:p>
          <a:p>
            <a:pPr marL="385763" indent="-385763" algn="ctr">
              <a:buAutoNum type="arabicParenR"/>
            </a:pPr>
            <a:r>
              <a:rPr lang="en-US" dirty="0"/>
              <a:t>Are all mistakes created equal?</a:t>
            </a:r>
          </a:p>
        </p:txBody>
      </p:sp>
    </p:spTree>
    <p:extLst>
      <p:ext uri="{BB962C8B-B14F-4D97-AF65-F5344CB8AC3E}">
        <p14:creationId xmlns:p14="http://schemas.microsoft.com/office/powerpoint/2010/main" val="3373340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6286-2414-45D9-BCBB-70A68FFAEC96}"/>
              </a:ext>
            </a:extLst>
          </p:cNvPr>
          <p:cNvSpPr>
            <a:spLocks noGrp="1"/>
          </p:cNvSpPr>
          <p:nvPr>
            <p:ph type="title"/>
          </p:nvPr>
        </p:nvSpPr>
        <p:spPr/>
        <p:txBody>
          <a:bodyPr/>
          <a:lstStyle/>
          <a:p>
            <a:r>
              <a:rPr lang="en-US" dirty="0"/>
              <a:t>Types of Errors</a:t>
            </a:r>
          </a:p>
        </p:txBody>
      </p:sp>
      <p:graphicFrame>
        <p:nvGraphicFramePr>
          <p:cNvPr id="4" name="Content Placeholder 3">
            <a:extLst>
              <a:ext uri="{FF2B5EF4-FFF2-40B4-BE49-F238E27FC236}">
                <a16:creationId xmlns:a16="http://schemas.microsoft.com/office/drawing/2014/main" id="{5D53C303-5369-4482-9EA1-901866492911}"/>
              </a:ext>
            </a:extLst>
          </p:cNvPr>
          <p:cNvGraphicFramePr>
            <a:graphicFrameLocks noGrp="1"/>
          </p:cNvGraphicFramePr>
          <p:nvPr>
            <p:ph idx="1"/>
            <p:extLst>
              <p:ext uri="{D42A27DB-BD31-4B8C-83A1-F6EECF244321}">
                <p14:modId xmlns:p14="http://schemas.microsoft.com/office/powerpoint/2010/main" val="1053858866"/>
              </p:ext>
            </p:extLst>
          </p:nvPr>
        </p:nvGraphicFramePr>
        <p:xfrm>
          <a:off x="1539118" y="1463594"/>
          <a:ext cx="6065763" cy="3087222"/>
        </p:xfrm>
        <a:graphic>
          <a:graphicData uri="http://schemas.openxmlformats.org/drawingml/2006/table">
            <a:tbl>
              <a:tblPr firstRow="1" bandRow="1">
                <a:tableStyleId>{5C22544A-7EE6-4342-B048-85BDC9FD1C3A}</a:tableStyleId>
              </a:tblPr>
              <a:tblGrid>
                <a:gridCol w="2021921">
                  <a:extLst>
                    <a:ext uri="{9D8B030D-6E8A-4147-A177-3AD203B41FA5}">
                      <a16:colId xmlns:a16="http://schemas.microsoft.com/office/drawing/2014/main" val="928475285"/>
                    </a:ext>
                  </a:extLst>
                </a:gridCol>
                <a:gridCol w="2021921">
                  <a:extLst>
                    <a:ext uri="{9D8B030D-6E8A-4147-A177-3AD203B41FA5}">
                      <a16:colId xmlns:a16="http://schemas.microsoft.com/office/drawing/2014/main" val="3009855240"/>
                    </a:ext>
                  </a:extLst>
                </a:gridCol>
                <a:gridCol w="2021921">
                  <a:extLst>
                    <a:ext uri="{9D8B030D-6E8A-4147-A177-3AD203B41FA5}">
                      <a16:colId xmlns:a16="http://schemas.microsoft.com/office/drawing/2014/main" val="3045769872"/>
                    </a:ext>
                  </a:extLst>
                </a:gridCol>
              </a:tblGrid>
              <a:tr h="1029261">
                <a:tc>
                  <a:txBody>
                    <a:bodyPr/>
                    <a:lstStyle/>
                    <a:p>
                      <a:pPr algn="r"/>
                      <a:r>
                        <a:rPr lang="en-US" sz="2100" b="0" i="1" dirty="0">
                          <a:solidFill>
                            <a:sysClr val="windowText" lastClr="000000"/>
                          </a:solidFill>
                          <a:latin typeface=" Petrona"/>
                        </a:rPr>
                        <a:t>Classified As</a:t>
                      </a:r>
                    </a:p>
                    <a:p>
                      <a:pPr algn="r"/>
                      <a:endParaRPr lang="en-US" sz="2100" b="0" i="1" dirty="0">
                        <a:solidFill>
                          <a:sysClr val="windowText" lastClr="000000"/>
                        </a:solidFill>
                        <a:latin typeface=" Petrona"/>
                      </a:endParaRPr>
                    </a:p>
                    <a:p>
                      <a:pPr algn="l"/>
                      <a:r>
                        <a:rPr lang="en-US" sz="2100" b="0" i="1" dirty="0">
                          <a:solidFill>
                            <a:sysClr val="windowText" lastClr="000000"/>
                          </a:solidFill>
                          <a:latin typeface=" Petrona"/>
                        </a:rPr>
                        <a:t>Ground Truth</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 Petrona"/>
                        </a:rPr>
                        <a:t>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 Petrona"/>
                        </a:rPr>
                        <a:t>~C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8940104"/>
                  </a:ext>
                </a:extLst>
              </a:tr>
              <a:tr h="1029261">
                <a:tc>
                  <a:txBody>
                    <a:bodyPr/>
                    <a:lstStyle/>
                    <a:p>
                      <a:pPr algn="ctr"/>
                      <a:endParaRPr lang="en-US" sz="2100" b="0" dirty="0">
                        <a:solidFill>
                          <a:sysClr val="windowText" lastClr="000000"/>
                        </a:solidFill>
                        <a:latin typeface=" Petrona"/>
                      </a:endParaRPr>
                    </a:p>
                    <a:p>
                      <a:pPr algn="l"/>
                      <a:r>
                        <a:rPr lang="en-US" sz="2100" b="1" dirty="0">
                          <a:solidFill>
                            <a:sysClr val="windowText" lastClr="000000"/>
                          </a:solidFill>
                          <a:latin typeface=" Petrona"/>
                        </a:rPr>
                        <a:t>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dirty="0">
                        <a:solidFill>
                          <a:sysClr val="windowText" lastClr="000000"/>
                        </a:solidFill>
                        <a:latin typeface=" Petrona"/>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dirty="0">
                        <a:solidFill>
                          <a:sysClr val="windowText" lastClr="000000"/>
                        </a:solidFill>
                        <a:latin typeface=" Petrona"/>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5542177"/>
                  </a:ext>
                </a:extLst>
              </a:tr>
              <a:tr h="1028700">
                <a:tc>
                  <a:txBody>
                    <a:bodyPr/>
                    <a:lstStyle/>
                    <a:p>
                      <a:endParaRPr lang="en-US" sz="2100" dirty="0">
                        <a:solidFill>
                          <a:sysClr val="windowText" lastClr="000000"/>
                        </a:solidFill>
                        <a:latin typeface=" Petrona"/>
                      </a:endParaRPr>
                    </a:p>
                    <a:p>
                      <a:pPr algn="l"/>
                      <a:r>
                        <a:rPr lang="en-US" sz="2100" b="1" dirty="0">
                          <a:solidFill>
                            <a:sysClr val="windowText" lastClr="000000"/>
                          </a:solidFill>
                          <a:latin typeface=" Petrona"/>
                        </a:rPr>
                        <a:t>~C</a:t>
                      </a:r>
                    </a:p>
                    <a:p>
                      <a:pPr algn="l"/>
                      <a:endParaRPr lang="en-US" sz="2100" b="1" dirty="0">
                        <a:solidFill>
                          <a:sysClr val="windowText" lastClr="000000"/>
                        </a:solidFill>
                        <a:latin typeface=" Petrona"/>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100" dirty="0">
                        <a:solidFill>
                          <a:sysClr val="windowText" lastClr="000000"/>
                        </a:solidFill>
                        <a:latin typeface=" Petrona"/>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100" dirty="0">
                        <a:solidFill>
                          <a:sysClr val="windowText" lastClr="000000"/>
                        </a:solidFill>
                        <a:latin typeface=" Petrona"/>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8696573"/>
                  </a:ext>
                </a:extLst>
              </a:tr>
            </a:tbl>
          </a:graphicData>
        </a:graphic>
      </p:graphicFrame>
    </p:spTree>
    <p:extLst>
      <p:ext uri="{BB962C8B-B14F-4D97-AF65-F5344CB8AC3E}">
        <p14:creationId xmlns:p14="http://schemas.microsoft.com/office/powerpoint/2010/main" val="2655367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heckers">
            <a:extLst>
              <a:ext uri="{FF2B5EF4-FFF2-40B4-BE49-F238E27FC236}">
                <a16:creationId xmlns:a16="http://schemas.microsoft.com/office/drawing/2014/main" id="{710CB71B-ADB2-4FB1-BBAF-2EEA3E523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904875"/>
            <a:ext cx="571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983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6286-2414-45D9-BCBB-70A68FFAEC96}"/>
              </a:ext>
            </a:extLst>
          </p:cNvPr>
          <p:cNvSpPr>
            <a:spLocks noGrp="1"/>
          </p:cNvSpPr>
          <p:nvPr>
            <p:ph type="title"/>
          </p:nvPr>
        </p:nvSpPr>
        <p:spPr/>
        <p:txBody>
          <a:bodyPr/>
          <a:lstStyle/>
          <a:p>
            <a:r>
              <a:rPr lang="en-US" dirty="0"/>
              <a:t>Types of Errors</a:t>
            </a:r>
          </a:p>
        </p:txBody>
      </p:sp>
      <p:graphicFrame>
        <p:nvGraphicFramePr>
          <p:cNvPr id="4" name="Content Placeholder 3">
            <a:extLst>
              <a:ext uri="{FF2B5EF4-FFF2-40B4-BE49-F238E27FC236}">
                <a16:creationId xmlns:a16="http://schemas.microsoft.com/office/drawing/2014/main" id="{5D53C303-5369-4482-9EA1-901866492911}"/>
              </a:ext>
            </a:extLst>
          </p:cNvPr>
          <p:cNvGraphicFramePr>
            <a:graphicFrameLocks noGrp="1"/>
          </p:cNvGraphicFramePr>
          <p:nvPr>
            <p:ph idx="1"/>
            <p:extLst>
              <p:ext uri="{D42A27DB-BD31-4B8C-83A1-F6EECF244321}">
                <p14:modId xmlns:p14="http://schemas.microsoft.com/office/powerpoint/2010/main" val="2322047149"/>
              </p:ext>
            </p:extLst>
          </p:nvPr>
        </p:nvGraphicFramePr>
        <p:xfrm>
          <a:off x="1539118" y="1463594"/>
          <a:ext cx="6065763" cy="3087222"/>
        </p:xfrm>
        <a:graphic>
          <a:graphicData uri="http://schemas.openxmlformats.org/drawingml/2006/table">
            <a:tbl>
              <a:tblPr firstRow="1" bandRow="1">
                <a:tableStyleId>{5C22544A-7EE6-4342-B048-85BDC9FD1C3A}</a:tableStyleId>
              </a:tblPr>
              <a:tblGrid>
                <a:gridCol w="2021921">
                  <a:extLst>
                    <a:ext uri="{9D8B030D-6E8A-4147-A177-3AD203B41FA5}">
                      <a16:colId xmlns:a16="http://schemas.microsoft.com/office/drawing/2014/main" val="928475285"/>
                    </a:ext>
                  </a:extLst>
                </a:gridCol>
                <a:gridCol w="2021921">
                  <a:extLst>
                    <a:ext uri="{9D8B030D-6E8A-4147-A177-3AD203B41FA5}">
                      <a16:colId xmlns:a16="http://schemas.microsoft.com/office/drawing/2014/main" val="3009855240"/>
                    </a:ext>
                  </a:extLst>
                </a:gridCol>
                <a:gridCol w="2021921">
                  <a:extLst>
                    <a:ext uri="{9D8B030D-6E8A-4147-A177-3AD203B41FA5}">
                      <a16:colId xmlns:a16="http://schemas.microsoft.com/office/drawing/2014/main" val="3045769872"/>
                    </a:ext>
                  </a:extLst>
                </a:gridCol>
              </a:tblGrid>
              <a:tr h="1029261">
                <a:tc>
                  <a:txBody>
                    <a:bodyPr/>
                    <a:lstStyle/>
                    <a:p>
                      <a:pPr algn="r"/>
                      <a:r>
                        <a:rPr lang="en-US" sz="2100" b="0" i="1" dirty="0">
                          <a:solidFill>
                            <a:sysClr val="windowText" lastClr="000000"/>
                          </a:solidFill>
                          <a:latin typeface="Petrona" panose="020B0604020202020204" charset="0"/>
                        </a:rPr>
                        <a:t>Classified As</a:t>
                      </a:r>
                    </a:p>
                    <a:p>
                      <a:pPr algn="r"/>
                      <a:endParaRPr lang="en-US" sz="2100" b="0" i="1" dirty="0">
                        <a:solidFill>
                          <a:sysClr val="windowText" lastClr="000000"/>
                        </a:solidFill>
                        <a:latin typeface="Petrona" panose="020B0604020202020204" charset="0"/>
                      </a:endParaRPr>
                    </a:p>
                    <a:p>
                      <a:pPr algn="l"/>
                      <a:r>
                        <a:rPr lang="en-US" sz="2100" b="0" i="1" dirty="0">
                          <a:solidFill>
                            <a:sysClr val="windowText" lastClr="000000"/>
                          </a:solidFill>
                          <a:latin typeface="Petrona" panose="020B0604020202020204" charset="0"/>
                        </a:rPr>
                        <a:t>Ground Truth</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Petrona" panose="020B0604020202020204" charset="0"/>
                        </a:rPr>
                        <a:t>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Petrona" panose="020B0604020202020204" charset="0"/>
                        </a:rPr>
                        <a:t>~C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8940104"/>
                  </a:ext>
                </a:extLst>
              </a:tr>
              <a:tr h="1029261">
                <a:tc>
                  <a:txBody>
                    <a:bodyPr/>
                    <a:lstStyle/>
                    <a:p>
                      <a:pPr algn="ctr"/>
                      <a:endParaRPr lang="en-US" sz="2100" b="0" dirty="0">
                        <a:solidFill>
                          <a:sysClr val="windowText" lastClr="000000"/>
                        </a:solidFill>
                        <a:latin typeface="Petrona" panose="020B0604020202020204" charset="0"/>
                      </a:endParaRPr>
                    </a:p>
                    <a:p>
                      <a:pPr algn="l"/>
                      <a:r>
                        <a:rPr lang="en-US" sz="2100" b="1" dirty="0">
                          <a:solidFill>
                            <a:sysClr val="windowText" lastClr="000000"/>
                          </a:solidFill>
                          <a:latin typeface="Petrona" panose="020B0604020202020204" charset="0"/>
                        </a:rPr>
                        <a:t>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dirty="0">
                        <a:solidFill>
                          <a:sysClr val="windowText" lastClr="000000"/>
                        </a:solidFill>
                        <a:latin typeface="Petrona" panose="020B0604020202020204" charset="0"/>
                      </a:endParaRPr>
                    </a:p>
                    <a:p>
                      <a:pPr algn="ctr"/>
                      <a:r>
                        <a:rPr lang="en-US" sz="2100" dirty="0">
                          <a:solidFill>
                            <a:sysClr val="windowText" lastClr="000000"/>
                          </a:solidFill>
                          <a:latin typeface="Petrona" panose="020B0604020202020204" charset="0"/>
                        </a:rPr>
                        <a:t>True Positive</a:t>
                      </a:r>
                    </a:p>
                    <a:p>
                      <a:pPr algn="ctr"/>
                      <a:r>
                        <a:rPr lang="en-US" sz="2100" dirty="0">
                          <a:solidFill>
                            <a:sysClr val="windowText" lastClr="000000"/>
                          </a:solidFill>
                          <a:latin typeface="Petrona" panose="020B0604020202020204" charset="0"/>
                        </a:rPr>
                        <a:t>(Hit)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dirty="0">
                        <a:solidFill>
                          <a:sysClr val="windowText" lastClr="000000"/>
                        </a:solidFill>
                        <a:latin typeface="Petrona" panose="020B0604020202020204" charset="0"/>
                      </a:endParaRPr>
                    </a:p>
                    <a:p>
                      <a:pPr algn="ctr"/>
                      <a:r>
                        <a:rPr lang="en-US" sz="2100" dirty="0">
                          <a:solidFill>
                            <a:sysClr val="windowText" lastClr="000000"/>
                          </a:solidFill>
                          <a:latin typeface="Petrona" panose="020B0604020202020204" charset="0"/>
                        </a:rPr>
                        <a:t>False Negative</a:t>
                      </a:r>
                    </a:p>
                    <a:p>
                      <a:pPr algn="ctr"/>
                      <a:r>
                        <a:rPr lang="en-US" sz="2100" dirty="0">
                          <a:solidFill>
                            <a:sysClr val="windowText" lastClr="000000"/>
                          </a:solidFill>
                          <a:latin typeface="Petrona" panose="020B0604020202020204" charset="0"/>
                        </a:rPr>
                        <a:t>(Miss)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5542177"/>
                  </a:ext>
                </a:extLst>
              </a:tr>
              <a:tr h="1028700">
                <a:tc>
                  <a:txBody>
                    <a:bodyPr/>
                    <a:lstStyle/>
                    <a:p>
                      <a:endParaRPr lang="en-US" sz="2100" dirty="0">
                        <a:solidFill>
                          <a:sysClr val="windowText" lastClr="000000"/>
                        </a:solidFill>
                        <a:latin typeface="Petrona" panose="020B0604020202020204" charset="0"/>
                      </a:endParaRPr>
                    </a:p>
                    <a:p>
                      <a:pPr algn="l"/>
                      <a:r>
                        <a:rPr lang="en-US" sz="2100" b="1" dirty="0">
                          <a:solidFill>
                            <a:sysClr val="windowText" lastClr="000000"/>
                          </a:solidFill>
                          <a:latin typeface="Petrona" panose="020B0604020202020204" charset="0"/>
                        </a:rPr>
                        <a:t>~C</a:t>
                      </a:r>
                    </a:p>
                    <a:p>
                      <a:pPr algn="l"/>
                      <a:endParaRPr lang="en-US" sz="2100" b="1" dirty="0">
                        <a:solidFill>
                          <a:sysClr val="windowText" lastClr="000000"/>
                        </a:solidFill>
                        <a:latin typeface="Petrona" panose="020B060402020202020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100" dirty="0">
                        <a:solidFill>
                          <a:sysClr val="windowText" lastClr="000000"/>
                        </a:solidFill>
                        <a:latin typeface="Petrona" panose="020B0604020202020204" charset="0"/>
                      </a:endParaRPr>
                    </a:p>
                    <a:p>
                      <a:pPr algn="ctr"/>
                      <a:r>
                        <a:rPr lang="en-US" sz="2100" dirty="0">
                          <a:solidFill>
                            <a:sysClr val="windowText" lastClr="000000"/>
                          </a:solidFill>
                          <a:latin typeface="Petrona" panose="020B0604020202020204" charset="0"/>
                        </a:rPr>
                        <a:t>False Positive</a:t>
                      </a:r>
                    </a:p>
                    <a:p>
                      <a:pPr algn="ctr"/>
                      <a:r>
                        <a:rPr lang="en-US" sz="2100" dirty="0">
                          <a:solidFill>
                            <a:sysClr val="windowText" lastClr="000000"/>
                          </a:solidFill>
                          <a:latin typeface="Petrona" panose="020B0604020202020204" charset="0"/>
                        </a:rPr>
                        <a:t>(False Alarm)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Petrona" panose="020B0604020202020204" charset="0"/>
                        </a:rPr>
                        <a:t>True Negative</a:t>
                      </a:r>
                    </a:p>
                    <a:p>
                      <a:pPr algn="ctr"/>
                      <a:r>
                        <a:rPr lang="en-US" sz="2100" dirty="0">
                          <a:solidFill>
                            <a:sysClr val="windowText" lastClr="000000"/>
                          </a:solidFill>
                          <a:latin typeface="Petrona" panose="020B0604020202020204" charset="0"/>
                        </a:rPr>
                        <a:t>(Correct Rejection)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8696573"/>
                  </a:ext>
                </a:extLst>
              </a:tr>
            </a:tbl>
          </a:graphicData>
        </a:graphic>
      </p:graphicFrame>
    </p:spTree>
    <p:extLst>
      <p:ext uri="{BB962C8B-B14F-4D97-AF65-F5344CB8AC3E}">
        <p14:creationId xmlns:p14="http://schemas.microsoft.com/office/powerpoint/2010/main" val="2749560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816D-3EB1-4F59-A293-92124E241705}"/>
              </a:ext>
            </a:extLst>
          </p:cNvPr>
          <p:cNvSpPr>
            <a:spLocks noGrp="1"/>
          </p:cNvSpPr>
          <p:nvPr>
            <p:ph type="title"/>
          </p:nvPr>
        </p:nvSpPr>
        <p:spPr/>
        <p:txBody>
          <a:bodyPr/>
          <a:lstStyle/>
          <a:p>
            <a:r>
              <a:rPr lang="en-US" dirty="0"/>
              <a:t>What makes an error?</a:t>
            </a:r>
          </a:p>
        </p:txBody>
      </p:sp>
      <p:sp>
        <p:nvSpPr>
          <p:cNvPr id="3" name="Content Placeholder 2">
            <a:extLst>
              <a:ext uri="{FF2B5EF4-FFF2-40B4-BE49-F238E27FC236}">
                <a16:creationId xmlns:a16="http://schemas.microsoft.com/office/drawing/2014/main" id="{A182C657-AC16-4867-8984-05821E7C8DF9}"/>
              </a:ext>
            </a:extLst>
          </p:cNvPr>
          <p:cNvSpPr>
            <a:spLocks noGrp="1"/>
          </p:cNvSpPr>
          <p:nvPr>
            <p:ph idx="1"/>
          </p:nvPr>
        </p:nvSpPr>
        <p:spPr/>
        <p:txBody>
          <a:bodyPr/>
          <a:lstStyle/>
          <a:p>
            <a:pPr marL="0" indent="0">
              <a:buNone/>
            </a:pPr>
            <a:endParaRPr lang="en-US" dirty="0"/>
          </a:p>
        </p:txBody>
      </p:sp>
      <p:pic>
        <p:nvPicPr>
          <p:cNvPr id="2050" name="Picture 2" descr="Image result for cancer MRI">
            <a:extLst>
              <a:ext uri="{FF2B5EF4-FFF2-40B4-BE49-F238E27FC236}">
                <a16:creationId xmlns:a16="http://schemas.microsoft.com/office/drawing/2014/main" id="{56AE3A1F-A070-4DF4-A3C3-D0F571E50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338" y="1352478"/>
            <a:ext cx="2593324" cy="329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395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6286-2414-45D9-BCBB-70A68FFAEC96}"/>
              </a:ext>
            </a:extLst>
          </p:cNvPr>
          <p:cNvSpPr>
            <a:spLocks noGrp="1"/>
          </p:cNvSpPr>
          <p:nvPr>
            <p:ph type="title"/>
          </p:nvPr>
        </p:nvSpPr>
        <p:spPr/>
        <p:txBody>
          <a:bodyPr/>
          <a:lstStyle/>
          <a:p>
            <a:r>
              <a:rPr lang="en-US" dirty="0"/>
              <a:t>Types of Errors</a:t>
            </a:r>
          </a:p>
        </p:txBody>
      </p:sp>
      <p:graphicFrame>
        <p:nvGraphicFramePr>
          <p:cNvPr id="4" name="Content Placeholder 3">
            <a:extLst>
              <a:ext uri="{FF2B5EF4-FFF2-40B4-BE49-F238E27FC236}">
                <a16:creationId xmlns:a16="http://schemas.microsoft.com/office/drawing/2014/main" id="{5D53C303-5369-4482-9EA1-901866492911}"/>
              </a:ext>
            </a:extLst>
          </p:cNvPr>
          <p:cNvGraphicFramePr>
            <a:graphicFrameLocks noGrp="1"/>
          </p:cNvGraphicFramePr>
          <p:nvPr>
            <p:ph idx="1"/>
            <p:extLst>
              <p:ext uri="{D42A27DB-BD31-4B8C-83A1-F6EECF244321}">
                <p14:modId xmlns:p14="http://schemas.microsoft.com/office/powerpoint/2010/main" val="3033427172"/>
              </p:ext>
            </p:extLst>
          </p:nvPr>
        </p:nvGraphicFramePr>
        <p:xfrm>
          <a:off x="1539118" y="1463594"/>
          <a:ext cx="6065763" cy="3087222"/>
        </p:xfrm>
        <a:graphic>
          <a:graphicData uri="http://schemas.openxmlformats.org/drawingml/2006/table">
            <a:tbl>
              <a:tblPr firstRow="1" bandRow="1">
                <a:tableStyleId>{5C22544A-7EE6-4342-B048-85BDC9FD1C3A}</a:tableStyleId>
              </a:tblPr>
              <a:tblGrid>
                <a:gridCol w="2021921">
                  <a:extLst>
                    <a:ext uri="{9D8B030D-6E8A-4147-A177-3AD203B41FA5}">
                      <a16:colId xmlns:a16="http://schemas.microsoft.com/office/drawing/2014/main" val="928475285"/>
                    </a:ext>
                  </a:extLst>
                </a:gridCol>
                <a:gridCol w="2021921">
                  <a:extLst>
                    <a:ext uri="{9D8B030D-6E8A-4147-A177-3AD203B41FA5}">
                      <a16:colId xmlns:a16="http://schemas.microsoft.com/office/drawing/2014/main" val="3009855240"/>
                    </a:ext>
                  </a:extLst>
                </a:gridCol>
                <a:gridCol w="2021921">
                  <a:extLst>
                    <a:ext uri="{9D8B030D-6E8A-4147-A177-3AD203B41FA5}">
                      <a16:colId xmlns:a16="http://schemas.microsoft.com/office/drawing/2014/main" val="3045769872"/>
                    </a:ext>
                  </a:extLst>
                </a:gridCol>
              </a:tblGrid>
              <a:tr h="1029261">
                <a:tc>
                  <a:txBody>
                    <a:bodyPr/>
                    <a:lstStyle/>
                    <a:p>
                      <a:pPr algn="r"/>
                      <a:r>
                        <a:rPr lang="en-US" sz="2100" b="0" i="1" dirty="0">
                          <a:solidFill>
                            <a:sysClr val="windowText" lastClr="000000"/>
                          </a:solidFill>
                          <a:latin typeface="Petrona" panose="020B0604020202020204" charset="0"/>
                        </a:rPr>
                        <a:t>Classified As</a:t>
                      </a:r>
                    </a:p>
                    <a:p>
                      <a:pPr algn="r"/>
                      <a:endParaRPr lang="en-US" sz="2100" b="0" i="1" dirty="0">
                        <a:solidFill>
                          <a:sysClr val="windowText" lastClr="000000"/>
                        </a:solidFill>
                        <a:latin typeface="Petrona" panose="020B0604020202020204" charset="0"/>
                      </a:endParaRPr>
                    </a:p>
                    <a:p>
                      <a:pPr algn="l"/>
                      <a:r>
                        <a:rPr lang="en-US" sz="2100" b="0" i="1" dirty="0">
                          <a:solidFill>
                            <a:sysClr val="windowText" lastClr="000000"/>
                          </a:solidFill>
                          <a:latin typeface="Petrona" panose="020B0604020202020204" charset="0"/>
                        </a:rPr>
                        <a:t>Ground Truth</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Petrona" panose="020B0604020202020204" charset="0"/>
                        </a:rPr>
                        <a:t>Cancer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Petrona" panose="020B0604020202020204" charset="0"/>
                        </a:rPr>
                        <a:t>Not Cancer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8940104"/>
                  </a:ext>
                </a:extLst>
              </a:tr>
              <a:tr h="1029261">
                <a:tc>
                  <a:txBody>
                    <a:bodyPr/>
                    <a:lstStyle/>
                    <a:p>
                      <a:pPr algn="ctr"/>
                      <a:endParaRPr lang="en-US" sz="2100" b="0" dirty="0">
                        <a:solidFill>
                          <a:sysClr val="windowText" lastClr="000000"/>
                        </a:solidFill>
                        <a:latin typeface="Petrona" panose="020B0604020202020204" charset="0"/>
                      </a:endParaRPr>
                    </a:p>
                    <a:p>
                      <a:pPr algn="l"/>
                      <a:r>
                        <a:rPr lang="en-US" sz="2100" b="1" dirty="0">
                          <a:solidFill>
                            <a:sysClr val="windowText" lastClr="000000"/>
                          </a:solidFill>
                          <a:latin typeface="Petrona" panose="020B0604020202020204" charset="0"/>
                        </a:rPr>
                        <a:t>Cancer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dirty="0">
                        <a:solidFill>
                          <a:sysClr val="windowText" lastClr="000000"/>
                        </a:solidFill>
                        <a:latin typeface="Petrona" panose="020B0604020202020204" charset="0"/>
                      </a:endParaRPr>
                    </a:p>
                    <a:p>
                      <a:pPr algn="ctr"/>
                      <a:r>
                        <a:rPr lang="en-US" sz="2100" dirty="0">
                          <a:solidFill>
                            <a:sysClr val="windowText" lastClr="000000"/>
                          </a:solidFill>
                          <a:latin typeface="Petrona" panose="020B0604020202020204" charset="0"/>
                        </a:rPr>
                        <a:t>True Positive</a:t>
                      </a:r>
                    </a:p>
                    <a:p>
                      <a:pPr algn="ctr"/>
                      <a:r>
                        <a:rPr lang="en-US" sz="2100" dirty="0">
                          <a:solidFill>
                            <a:sysClr val="windowText" lastClr="000000"/>
                          </a:solidFill>
                          <a:latin typeface="Petrona" panose="020B0604020202020204" charset="0"/>
                        </a:rPr>
                        <a:t>(Hit)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dirty="0">
                        <a:solidFill>
                          <a:sysClr val="windowText" lastClr="000000"/>
                        </a:solidFill>
                        <a:latin typeface="Petrona" panose="020B0604020202020204" charset="0"/>
                      </a:endParaRPr>
                    </a:p>
                    <a:p>
                      <a:pPr algn="ctr"/>
                      <a:r>
                        <a:rPr lang="en-US" sz="2100" dirty="0">
                          <a:solidFill>
                            <a:sysClr val="windowText" lastClr="000000"/>
                          </a:solidFill>
                          <a:latin typeface="Petrona" panose="020B0604020202020204" charset="0"/>
                        </a:rPr>
                        <a:t>False Negative</a:t>
                      </a:r>
                    </a:p>
                    <a:p>
                      <a:pPr algn="ctr"/>
                      <a:r>
                        <a:rPr lang="en-US" sz="2100" dirty="0">
                          <a:solidFill>
                            <a:sysClr val="windowText" lastClr="000000"/>
                          </a:solidFill>
                          <a:latin typeface="Petrona" panose="020B0604020202020204" charset="0"/>
                        </a:rPr>
                        <a:t>(Miss)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5542177"/>
                  </a:ext>
                </a:extLst>
              </a:tr>
              <a:tr h="1028700">
                <a:tc>
                  <a:txBody>
                    <a:bodyPr/>
                    <a:lstStyle/>
                    <a:p>
                      <a:endParaRPr lang="en-US" sz="2100" dirty="0">
                        <a:solidFill>
                          <a:sysClr val="windowText" lastClr="000000"/>
                        </a:solidFill>
                        <a:latin typeface="Petrona" panose="020B0604020202020204" charset="0"/>
                      </a:endParaRPr>
                    </a:p>
                    <a:p>
                      <a:pPr algn="l"/>
                      <a:r>
                        <a:rPr lang="en-US" sz="2100" b="1" dirty="0">
                          <a:solidFill>
                            <a:sysClr val="windowText" lastClr="000000"/>
                          </a:solidFill>
                          <a:latin typeface="Petrona" panose="020B0604020202020204" charset="0"/>
                        </a:rPr>
                        <a:t>Not Cancer</a:t>
                      </a:r>
                    </a:p>
                    <a:p>
                      <a:pPr algn="l"/>
                      <a:endParaRPr lang="en-US" sz="2100" b="1" dirty="0">
                        <a:solidFill>
                          <a:sysClr val="windowText" lastClr="000000"/>
                        </a:solidFill>
                        <a:latin typeface="Petrona" panose="020B060402020202020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100" dirty="0">
                        <a:solidFill>
                          <a:sysClr val="windowText" lastClr="000000"/>
                        </a:solidFill>
                        <a:latin typeface="Petrona" panose="020B0604020202020204" charset="0"/>
                      </a:endParaRPr>
                    </a:p>
                    <a:p>
                      <a:pPr algn="ctr"/>
                      <a:r>
                        <a:rPr lang="en-US" sz="2100" dirty="0">
                          <a:solidFill>
                            <a:sysClr val="windowText" lastClr="000000"/>
                          </a:solidFill>
                          <a:latin typeface="Petrona" panose="020B0604020202020204" charset="0"/>
                        </a:rPr>
                        <a:t>False Positive</a:t>
                      </a:r>
                    </a:p>
                    <a:p>
                      <a:pPr algn="ctr"/>
                      <a:r>
                        <a:rPr lang="en-US" sz="2100" dirty="0">
                          <a:solidFill>
                            <a:sysClr val="windowText" lastClr="000000"/>
                          </a:solidFill>
                          <a:latin typeface="Petrona" panose="020B0604020202020204" charset="0"/>
                        </a:rPr>
                        <a:t>(False Alarm)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Petrona" panose="020B0604020202020204" charset="0"/>
                        </a:rPr>
                        <a:t>True Negative</a:t>
                      </a:r>
                    </a:p>
                    <a:p>
                      <a:pPr algn="ctr"/>
                      <a:r>
                        <a:rPr lang="en-US" sz="2100" dirty="0">
                          <a:solidFill>
                            <a:sysClr val="windowText" lastClr="000000"/>
                          </a:solidFill>
                          <a:latin typeface="Petrona" panose="020B0604020202020204" charset="0"/>
                        </a:rPr>
                        <a:t>(Correct Rejection)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8696573"/>
                  </a:ext>
                </a:extLst>
              </a:tr>
            </a:tbl>
          </a:graphicData>
        </a:graphic>
      </p:graphicFrame>
    </p:spTree>
    <p:extLst>
      <p:ext uri="{BB962C8B-B14F-4D97-AF65-F5344CB8AC3E}">
        <p14:creationId xmlns:p14="http://schemas.microsoft.com/office/powerpoint/2010/main" val="3729208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3AA7-5986-41E0-A258-3CDF1376D66D}"/>
              </a:ext>
            </a:extLst>
          </p:cNvPr>
          <p:cNvSpPr>
            <a:spLocks noGrp="1"/>
          </p:cNvSpPr>
          <p:nvPr>
            <p:ph type="title"/>
          </p:nvPr>
        </p:nvSpPr>
        <p:spPr/>
        <p:txBody>
          <a:bodyPr/>
          <a:lstStyle/>
          <a:p>
            <a:r>
              <a:rPr lang="en-US" dirty="0"/>
              <a:t>Exercise 1 – K-Nearest Neighbors</a:t>
            </a:r>
          </a:p>
        </p:txBody>
      </p:sp>
      <p:sp>
        <p:nvSpPr>
          <p:cNvPr id="3" name="Text Placeholder 2">
            <a:extLst>
              <a:ext uri="{FF2B5EF4-FFF2-40B4-BE49-F238E27FC236}">
                <a16:creationId xmlns:a16="http://schemas.microsoft.com/office/drawing/2014/main" id="{EFE81BFD-94C1-4998-B556-77C9586AFFBE}"/>
              </a:ext>
            </a:extLst>
          </p:cNvPr>
          <p:cNvSpPr>
            <a:spLocks noGrp="1"/>
          </p:cNvSpPr>
          <p:nvPr>
            <p:ph type="body" idx="1"/>
          </p:nvPr>
        </p:nvSpPr>
        <p:spPr/>
        <p:txBody>
          <a:bodyPr/>
          <a:lstStyle/>
          <a:p>
            <a:r>
              <a:rPr lang="en-US" dirty="0"/>
              <a:t>Classifying our grid</a:t>
            </a:r>
          </a:p>
          <a:p>
            <a:r>
              <a:rPr lang="en-US" dirty="0"/>
              <a:t>Classifying Adult Income</a:t>
            </a:r>
          </a:p>
        </p:txBody>
      </p:sp>
      <p:pic>
        <p:nvPicPr>
          <p:cNvPr id="4" name="Picture 3">
            <a:extLst>
              <a:ext uri="{FF2B5EF4-FFF2-40B4-BE49-F238E27FC236}">
                <a16:creationId xmlns:a16="http://schemas.microsoft.com/office/drawing/2014/main" id="{85403E2C-138F-4CC4-A5A9-D1B86983C2CE}"/>
              </a:ext>
            </a:extLst>
          </p:cNvPr>
          <p:cNvPicPr>
            <a:picLocks noChangeAspect="1"/>
          </p:cNvPicPr>
          <p:nvPr/>
        </p:nvPicPr>
        <p:blipFill>
          <a:blip r:embed="rId2"/>
          <a:stretch>
            <a:fillRect/>
          </a:stretch>
        </p:blipFill>
        <p:spPr>
          <a:xfrm>
            <a:off x="5017610" y="1152475"/>
            <a:ext cx="3836636" cy="3915579"/>
          </a:xfrm>
          <a:prstGeom prst="rect">
            <a:avLst/>
          </a:prstGeom>
        </p:spPr>
      </p:pic>
      <p:pic>
        <p:nvPicPr>
          <p:cNvPr id="5" name="Picture 4">
            <a:extLst>
              <a:ext uri="{FF2B5EF4-FFF2-40B4-BE49-F238E27FC236}">
                <a16:creationId xmlns:a16="http://schemas.microsoft.com/office/drawing/2014/main" id="{5EAB5BFF-9C29-4F83-95AA-BF2433EF36D4}"/>
              </a:ext>
            </a:extLst>
          </p:cNvPr>
          <p:cNvPicPr>
            <a:picLocks noChangeAspect="1"/>
          </p:cNvPicPr>
          <p:nvPr/>
        </p:nvPicPr>
        <p:blipFill>
          <a:blip r:embed="rId2"/>
          <a:stretch>
            <a:fillRect/>
          </a:stretch>
        </p:blipFill>
        <p:spPr>
          <a:xfrm>
            <a:off x="5017610" y="1152475"/>
            <a:ext cx="3836636" cy="3915579"/>
          </a:xfrm>
          <a:prstGeom prst="rect">
            <a:avLst/>
          </a:prstGeom>
        </p:spPr>
      </p:pic>
      <p:sp>
        <p:nvSpPr>
          <p:cNvPr id="6" name="Star: 5 Points 5">
            <a:extLst>
              <a:ext uri="{FF2B5EF4-FFF2-40B4-BE49-F238E27FC236}">
                <a16:creationId xmlns:a16="http://schemas.microsoft.com/office/drawing/2014/main" id="{B4635D7D-13E5-4643-82A6-270B276B11C5}"/>
              </a:ext>
            </a:extLst>
          </p:cNvPr>
          <p:cNvSpPr/>
          <p:nvPr/>
        </p:nvSpPr>
        <p:spPr>
          <a:xfrm>
            <a:off x="7976839" y="1828800"/>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65CE26F7-EDB3-4621-9045-7F2D8C2564D3}"/>
              </a:ext>
            </a:extLst>
          </p:cNvPr>
          <p:cNvSpPr/>
          <p:nvPr/>
        </p:nvSpPr>
        <p:spPr>
          <a:xfrm>
            <a:off x="797683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80A9740E-6A34-4A5C-ADA9-9C8DA3E48BCB}"/>
              </a:ext>
            </a:extLst>
          </p:cNvPr>
          <p:cNvSpPr/>
          <p:nvPr/>
        </p:nvSpPr>
        <p:spPr>
          <a:xfrm>
            <a:off x="7489903"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A7E49734-7EE6-40DB-B201-65A9865DD4C0}"/>
              </a:ext>
            </a:extLst>
          </p:cNvPr>
          <p:cNvSpPr/>
          <p:nvPr/>
        </p:nvSpPr>
        <p:spPr>
          <a:xfrm>
            <a:off x="6974028"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A7D45959-DD81-4F49-82D9-75BA977331A1}"/>
              </a:ext>
            </a:extLst>
          </p:cNvPr>
          <p:cNvSpPr/>
          <p:nvPr/>
        </p:nvSpPr>
        <p:spPr>
          <a:xfrm>
            <a:off x="5471659" y="3349083"/>
            <a:ext cx="178419" cy="17841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0AF05807-0966-4538-B285-D50A293890A1}"/>
              </a:ext>
            </a:extLst>
          </p:cNvPr>
          <p:cNvSpPr/>
          <p:nvPr/>
        </p:nvSpPr>
        <p:spPr>
          <a:xfrm>
            <a:off x="6467707" y="2359877"/>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E39FC31D-B30B-4343-AAF4-84CA4D72D550}"/>
              </a:ext>
            </a:extLst>
          </p:cNvPr>
          <p:cNvSpPr/>
          <p:nvPr/>
        </p:nvSpPr>
        <p:spPr>
          <a:xfrm>
            <a:off x="6456556" y="182880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AD9171AB-4E1C-4BED-991A-A59462E0AF00}"/>
              </a:ext>
            </a:extLst>
          </p:cNvPr>
          <p:cNvSpPr/>
          <p:nvPr/>
        </p:nvSpPr>
        <p:spPr>
          <a:xfrm>
            <a:off x="7489903"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64C72853-A97B-40A6-B2A5-118E8C24FBB1}"/>
              </a:ext>
            </a:extLst>
          </p:cNvPr>
          <p:cNvSpPr/>
          <p:nvPr/>
        </p:nvSpPr>
        <p:spPr>
          <a:xfrm>
            <a:off x="5956609" y="2356160"/>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552A9CEC-A7BA-4E90-B510-7A05EC53F5AF}"/>
              </a:ext>
            </a:extLst>
          </p:cNvPr>
          <p:cNvSpPr/>
          <p:nvPr/>
        </p:nvSpPr>
        <p:spPr>
          <a:xfrm>
            <a:off x="6456556"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85AB0C8D-423C-4741-8FDC-3BB28B6421E7}"/>
              </a:ext>
            </a:extLst>
          </p:cNvPr>
          <p:cNvSpPr/>
          <p:nvPr/>
        </p:nvSpPr>
        <p:spPr>
          <a:xfrm>
            <a:off x="7471317" y="3832598"/>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1B1C7073-951B-4AF8-A8A2-B9F0B5AB2D7C}"/>
              </a:ext>
            </a:extLst>
          </p:cNvPr>
          <p:cNvSpPr/>
          <p:nvPr/>
        </p:nvSpPr>
        <p:spPr>
          <a:xfrm>
            <a:off x="8467493" y="4353285"/>
            <a:ext cx="215590" cy="215590"/>
          </a:xfrm>
          <a:prstGeom prst="hear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ction Button: Help 17">
            <a:hlinkClick r:id="" action="ppaction://noaction" highlightClick="1"/>
            <a:extLst>
              <a:ext uri="{FF2B5EF4-FFF2-40B4-BE49-F238E27FC236}">
                <a16:creationId xmlns:a16="http://schemas.microsoft.com/office/drawing/2014/main" id="{420AED3E-9628-463F-AADB-D1F4D3B821FA}"/>
              </a:ext>
            </a:extLst>
          </p:cNvPr>
          <p:cNvSpPr/>
          <p:nvPr/>
        </p:nvSpPr>
        <p:spPr>
          <a:xfrm>
            <a:off x="5397316" y="2791054"/>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ction Button: Help 18">
            <a:hlinkClick r:id="" action="ppaction://noaction" highlightClick="1"/>
            <a:extLst>
              <a:ext uri="{FF2B5EF4-FFF2-40B4-BE49-F238E27FC236}">
                <a16:creationId xmlns:a16="http://schemas.microsoft.com/office/drawing/2014/main" id="{EB0C6AE7-C09B-4D5D-983B-3ABC55FF9721}"/>
              </a:ext>
            </a:extLst>
          </p:cNvPr>
          <p:cNvSpPr/>
          <p:nvPr/>
        </p:nvSpPr>
        <p:spPr>
          <a:xfrm>
            <a:off x="6363096" y="2292502"/>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ction Button: Help 19">
            <a:hlinkClick r:id="" action="ppaction://noaction" highlightClick="1"/>
            <a:extLst>
              <a:ext uri="{FF2B5EF4-FFF2-40B4-BE49-F238E27FC236}">
                <a16:creationId xmlns:a16="http://schemas.microsoft.com/office/drawing/2014/main" id="{53A08461-C462-4523-ADEC-C37EAC00ADAB}"/>
              </a:ext>
            </a:extLst>
          </p:cNvPr>
          <p:cNvSpPr/>
          <p:nvPr/>
        </p:nvSpPr>
        <p:spPr>
          <a:xfrm>
            <a:off x="7408253" y="3277360"/>
            <a:ext cx="327103" cy="327103"/>
          </a:xfrm>
          <a:prstGeom prst="actionButtonHelp">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826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4362-3679-43BA-AD2B-303C575B8E5E}"/>
              </a:ext>
            </a:extLst>
          </p:cNvPr>
          <p:cNvSpPr>
            <a:spLocks noGrp="1"/>
          </p:cNvSpPr>
          <p:nvPr>
            <p:ph type="title"/>
          </p:nvPr>
        </p:nvSpPr>
        <p:spPr/>
        <p:txBody>
          <a:bodyPr/>
          <a:lstStyle/>
          <a:p>
            <a:r>
              <a:rPr lang="en-US" dirty="0"/>
              <a:t>Types of Errors</a:t>
            </a:r>
          </a:p>
        </p:txBody>
      </p:sp>
      <p:sp>
        <p:nvSpPr>
          <p:cNvPr id="3" name="Content Placeholder 2">
            <a:extLst>
              <a:ext uri="{FF2B5EF4-FFF2-40B4-BE49-F238E27FC236}">
                <a16:creationId xmlns:a16="http://schemas.microsoft.com/office/drawing/2014/main" id="{8BFEEF26-C606-479E-B4F2-98247FF8783D}"/>
              </a:ext>
            </a:extLst>
          </p:cNvPr>
          <p:cNvSpPr>
            <a:spLocks noGrp="1"/>
          </p:cNvSpPr>
          <p:nvPr>
            <p:ph idx="1"/>
          </p:nvPr>
        </p:nvSpPr>
        <p:spPr/>
        <p:txBody>
          <a:bodyPr/>
          <a:lstStyle/>
          <a:p>
            <a:pPr marL="0" indent="0">
              <a:buNone/>
            </a:pPr>
            <a:endParaRPr lang="en-US" dirty="0"/>
          </a:p>
        </p:txBody>
      </p:sp>
      <p:graphicFrame>
        <p:nvGraphicFramePr>
          <p:cNvPr id="4" name="Content Placeholder 3">
            <a:extLst>
              <a:ext uri="{FF2B5EF4-FFF2-40B4-BE49-F238E27FC236}">
                <a16:creationId xmlns:a16="http://schemas.microsoft.com/office/drawing/2014/main" id="{BDBAE1FB-BFB9-4FDD-80AF-D199609DB12A}"/>
              </a:ext>
            </a:extLst>
          </p:cNvPr>
          <p:cNvGraphicFramePr>
            <a:graphicFrameLocks/>
          </p:cNvGraphicFramePr>
          <p:nvPr>
            <p:extLst>
              <p:ext uri="{D42A27DB-BD31-4B8C-83A1-F6EECF244321}">
                <p14:modId xmlns:p14="http://schemas.microsoft.com/office/powerpoint/2010/main" val="3685455846"/>
              </p:ext>
            </p:extLst>
          </p:nvPr>
        </p:nvGraphicFramePr>
        <p:xfrm>
          <a:off x="1539118" y="1782434"/>
          <a:ext cx="6065763" cy="3087222"/>
        </p:xfrm>
        <a:graphic>
          <a:graphicData uri="http://schemas.openxmlformats.org/drawingml/2006/table">
            <a:tbl>
              <a:tblPr firstRow="1" bandRow="1">
                <a:tableStyleId>{5C22544A-7EE6-4342-B048-85BDC9FD1C3A}</a:tableStyleId>
              </a:tblPr>
              <a:tblGrid>
                <a:gridCol w="2021921">
                  <a:extLst>
                    <a:ext uri="{9D8B030D-6E8A-4147-A177-3AD203B41FA5}">
                      <a16:colId xmlns:a16="http://schemas.microsoft.com/office/drawing/2014/main" val="928475285"/>
                    </a:ext>
                  </a:extLst>
                </a:gridCol>
                <a:gridCol w="2021921">
                  <a:extLst>
                    <a:ext uri="{9D8B030D-6E8A-4147-A177-3AD203B41FA5}">
                      <a16:colId xmlns:a16="http://schemas.microsoft.com/office/drawing/2014/main" val="3009855240"/>
                    </a:ext>
                  </a:extLst>
                </a:gridCol>
                <a:gridCol w="2021921">
                  <a:extLst>
                    <a:ext uri="{9D8B030D-6E8A-4147-A177-3AD203B41FA5}">
                      <a16:colId xmlns:a16="http://schemas.microsoft.com/office/drawing/2014/main" val="3045769872"/>
                    </a:ext>
                  </a:extLst>
                </a:gridCol>
              </a:tblGrid>
              <a:tr h="1029261">
                <a:tc>
                  <a:txBody>
                    <a:bodyPr/>
                    <a:lstStyle/>
                    <a:p>
                      <a:pPr algn="r"/>
                      <a:r>
                        <a:rPr lang="en-US" sz="2100" b="0" i="1" dirty="0">
                          <a:solidFill>
                            <a:sysClr val="windowText" lastClr="000000"/>
                          </a:solidFill>
                          <a:latin typeface="Petrona" panose="020B0604020202020204" charset="0"/>
                        </a:rPr>
                        <a:t>Classified As</a:t>
                      </a:r>
                    </a:p>
                    <a:p>
                      <a:pPr algn="r"/>
                      <a:endParaRPr lang="en-US" sz="2100" b="0" i="1" dirty="0">
                        <a:solidFill>
                          <a:sysClr val="windowText" lastClr="000000"/>
                        </a:solidFill>
                        <a:latin typeface="Petrona" panose="020B0604020202020204" charset="0"/>
                      </a:endParaRPr>
                    </a:p>
                    <a:p>
                      <a:pPr algn="l"/>
                      <a:r>
                        <a:rPr lang="en-US" sz="2100" b="0" i="1" dirty="0">
                          <a:solidFill>
                            <a:sysClr val="windowText" lastClr="000000"/>
                          </a:solidFill>
                          <a:latin typeface="Petrona" panose="020B0604020202020204" charset="0"/>
                        </a:rPr>
                        <a:t>Ground Truth</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Petrona" panose="020B0604020202020204" charset="0"/>
                        </a:rPr>
                        <a:t>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Petrona" panose="020B0604020202020204" charset="0"/>
                        </a:rPr>
                        <a:t>~C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8940104"/>
                  </a:ext>
                </a:extLst>
              </a:tr>
              <a:tr h="1029261">
                <a:tc>
                  <a:txBody>
                    <a:bodyPr/>
                    <a:lstStyle/>
                    <a:p>
                      <a:pPr algn="ctr"/>
                      <a:endParaRPr lang="en-US" sz="2100" b="0" dirty="0">
                        <a:solidFill>
                          <a:sysClr val="windowText" lastClr="000000"/>
                        </a:solidFill>
                        <a:latin typeface="Petrona" panose="020B0604020202020204" charset="0"/>
                      </a:endParaRPr>
                    </a:p>
                    <a:p>
                      <a:pPr algn="l"/>
                      <a:r>
                        <a:rPr lang="en-US" sz="2100" b="1" dirty="0">
                          <a:solidFill>
                            <a:sysClr val="windowText" lastClr="000000"/>
                          </a:solidFill>
                          <a:latin typeface="Petrona" panose="020B0604020202020204" charset="0"/>
                        </a:rPr>
                        <a:t>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dirty="0">
                        <a:solidFill>
                          <a:sysClr val="windowText" lastClr="000000"/>
                        </a:solidFill>
                        <a:latin typeface="Petrona" panose="020B0604020202020204" charset="0"/>
                      </a:endParaRPr>
                    </a:p>
                    <a:p>
                      <a:pPr algn="ctr"/>
                      <a:r>
                        <a:rPr lang="en-US" sz="2100" dirty="0">
                          <a:solidFill>
                            <a:sysClr val="windowText" lastClr="000000"/>
                          </a:solidFill>
                          <a:latin typeface="Petrona" panose="020B0604020202020204" charset="0"/>
                        </a:rPr>
                        <a:t>True Positive</a:t>
                      </a:r>
                    </a:p>
                    <a:p>
                      <a:pPr algn="ctr"/>
                      <a:r>
                        <a:rPr lang="en-US" sz="2100" dirty="0">
                          <a:solidFill>
                            <a:sysClr val="windowText" lastClr="000000"/>
                          </a:solidFill>
                          <a:latin typeface="Petrona" panose="020B0604020202020204" charset="0"/>
                        </a:rPr>
                        <a:t>(Hit)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dirty="0">
                        <a:solidFill>
                          <a:sysClr val="windowText" lastClr="000000"/>
                        </a:solidFill>
                        <a:latin typeface="Petrona" panose="020B0604020202020204" charset="0"/>
                      </a:endParaRPr>
                    </a:p>
                    <a:p>
                      <a:pPr algn="ctr"/>
                      <a:r>
                        <a:rPr lang="en-US" sz="2100" dirty="0">
                          <a:solidFill>
                            <a:sysClr val="windowText" lastClr="000000"/>
                          </a:solidFill>
                          <a:latin typeface="Petrona" panose="020B0604020202020204" charset="0"/>
                        </a:rPr>
                        <a:t>False Negative</a:t>
                      </a:r>
                    </a:p>
                    <a:p>
                      <a:pPr algn="ctr"/>
                      <a:r>
                        <a:rPr lang="en-US" sz="2100" dirty="0">
                          <a:solidFill>
                            <a:sysClr val="windowText" lastClr="000000"/>
                          </a:solidFill>
                          <a:latin typeface="Petrona" panose="020B0604020202020204" charset="0"/>
                        </a:rPr>
                        <a:t>(Miss)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5542177"/>
                  </a:ext>
                </a:extLst>
              </a:tr>
              <a:tr h="1028700">
                <a:tc>
                  <a:txBody>
                    <a:bodyPr/>
                    <a:lstStyle/>
                    <a:p>
                      <a:endParaRPr lang="en-US" sz="2100" dirty="0">
                        <a:solidFill>
                          <a:sysClr val="windowText" lastClr="000000"/>
                        </a:solidFill>
                        <a:latin typeface="Petrona" panose="020B0604020202020204" charset="0"/>
                      </a:endParaRPr>
                    </a:p>
                    <a:p>
                      <a:pPr algn="l"/>
                      <a:r>
                        <a:rPr lang="en-US" sz="2100" b="1" dirty="0">
                          <a:solidFill>
                            <a:sysClr val="windowText" lastClr="000000"/>
                          </a:solidFill>
                          <a:latin typeface="Petrona" panose="020B0604020202020204" charset="0"/>
                        </a:rPr>
                        <a:t>~C</a:t>
                      </a:r>
                    </a:p>
                    <a:p>
                      <a:pPr algn="l"/>
                      <a:endParaRPr lang="en-US" sz="2100" b="1" dirty="0">
                        <a:solidFill>
                          <a:sysClr val="windowText" lastClr="000000"/>
                        </a:solidFill>
                        <a:latin typeface="Petrona" panose="020B060402020202020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100" dirty="0">
                        <a:solidFill>
                          <a:sysClr val="windowText" lastClr="000000"/>
                        </a:solidFill>
                        <a:latin typeface="Petrona" panose="020B0604020202020204" charset="0"/>
                      </a:endParaRPr>
                    </a:p>
                    <a:p>
                      <a:pPr algn="ctr"/>
                      <a:r>
                        <a:rPr lang="en-US" sz="2100" dirty="0">
                          <a:solidFill>
                            <a:sysClr val="windowText" lastClr="000000"/>
                          </a:solidFill>
                          <a:latin typeface="Petrona" panose="020B0604020202020204" charset="0"/>
                        </a:rPr>
                        <a:t>False Positive</a:t>
                      </a:r>
                    </a:p>
                    <a:p>
                      <a:pPr algn="ctr"/>
                      <a:r>
                        <a:rPr lang="en-US" sz="2100" dirty="0">
                          <a:solidFill>
                            <a:sysClr val="windowText" lastClr="000000"/>
                          </a:solidFill>
                          <a:latin typeface="Petrona" panose="020B0604020202020204" charset="0"/>
                        </a:rPr>
                        <a:t>(False Alarm)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a:solidFill>
                            <a:sysClr val="windowText" lastClr="000000"/>
                          </a:solidFill>
                          <a:latin typeface="Petrona" panose="020B0604020202020204" charset="0"/>
                        </a:rPr>
                        <a:t>True Negative</a:t>
                      </a:r>
                    </a:p>
                    <a:p>
                      <a:pPr algn="ctr"/>
                      <a:r>
                        <a:rPr lang="en-US" sz="2100" dirty="0">
                          <a:solidFill>
                            <a:sysClr val="windowText" lastClr="000000"/>
                          </a:solidFill>
                          <a:latin typeface="Petrona" panose="020B0604020202020204" charset="0"/>
                        </a:rPr>
                        <a:t>(Correct Rejection)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8696573"/>
                  </a:ext>
                </a:extLst>
              </a:tr>
            </a:tbl>
          </a:graphicData>
        </a:graphic>
      </p:graphicFrame>
    </p:spTree>
    <p:extLst>
      <p:ext uri="{BB962C8B-B14F-4D97-AF65-F5344CB8AC3E}">
        <p14:creationId xmlns:p14="http://schemas.microsoft.com/office/powerpoint/2010/main" val="219525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CE071-F6CF-44E1-AA2B-0F77AF0410E5}"/>
              </a:ext>
            </a:extLst>
          </p:cNvPr>
          <p:cNvSpPr>
            <a:spLocks noGrp="1"/>
          </p:cNvSpPr>
          <p:nvPr>
            <p:ph type="title"/>
          </p:nvPr>
        </p:nvSpPr>
        <p:spPr/>
        <p:txBody>
          <a:bodyPr/>
          <a:lstStyle/>
          <a:p>
            <a:r>
              <a:rPr lang="en-US" dirty="0"/>
              <a:t>Calculating Errors</a:t>
            </a:r>
          </a:p>
        </p:txBody>
      </p:sp>
      <p:sp>
        <p:nvSpPr>
          <p:cNvPr id="3" name="Content Placeholder 2">
            <a:extLst>
              <a:ext uri="{FF2B5EF4-FFF2-40B4-BE49-F238E27FC236}">
                <a16:creationId xmlns:a16="http://schemas.microsoft.com/office/drawing/2014/main" id="{4F1E88FA-C3C9-4D08-BD2D-ABCC8E57CA5E}"/>
              </a:ext>
            </a:extLst>
          </p:cNvPr>
          <p:cNvSpPr>
            <a:spLocks noGrp="1"/>
          </p:cNvSpPr>
          <p:nvPr>
            <p:ph idx="1"/>
          </p:nvPr>
        </p:nvSpPr>
        <p:spPr/>
        <p:txBody>
          <a:bodyPr/>
          <a:lstStyle/>
          <a:p>
            <a:pPr marL="0" indent="0">
              <a:buNone/>
            </a:pPr>
            <a:r>
              <a:rPr lang="en-US" dirty="0"/>
              <a:t>Error =</a:t>
            </a:r>
            <a:r>
              <a:rPr lang="en-US" i="1" dirty="0">
                <a:sym typeface="Wingdings" panose="05000000000000000000" pitchFamily="2" charset="2"/>
              </a:rPr>
              <a:t># errors / # instances</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Is this always helpful? Meaningful?</a:t>
            </a:r>
            <a:endParaRPr lang="en-US" dirty="0"/>
          </a:p>
        </p:txBody>
      </p:sp>
    </p:spTree>
    <p:extLst>
      <p:ext uri="{BB962C8B-B14F-4D97-AF65-F5344CB8AC3E}">
        <p14:creationId xmlns:p14="http://schemas.microsoft.com/office/powerpoint/2010/main" val="2236454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34E8-E354-4F04-848D-6DFEEE999E5F}"/>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719B022E-D941-4B96-938C-8088D942EF52}"/>
              </a:ext>
            </a:extLst>
          </p:cNvPr>
          <p:cNvSpPr>
            <a:spLocks noGrp="1"/>
          </p:cNvSpPr>
          <p:nvPr>
            <p:ph idx="1"/>
          </p:nvPr>
        </p:nvSpPr>
        <p:spPr/>
        <p:txBody>
          <a:bodyPr/>
          <a:lstStyle/>
          <a:p>
            <a:pPr marL="0" indent="0">
              <a:buNone/>
            </a:pPr>
            <a:r>
              <a:rPr lang="en-US" dirty="0"/>
              <a:t>Skewed Classes</a:t>
            </a:r>
          </a:p>
          <a:p>
            <a:pPr marL="0" indent="0">
              <a:buNone/>
            </a:pPr>
            <a:r>
              <a:rPr lang="en-US" dirty="0"/>
              <a:t>	 - In our Adult Income Dataset, ~76% of cases are &lt; 50k income	</a:t>
            </a:r>
          </a:p>
        </p:txBody>
      </p:sp>
    </p:spTree>
    <p:extLst>
      <p:ext uri="{BB962C8B-B14F-4D97-AF65-F5344CB8AC3E}">
        <p14:creationId xmlns:p14="http://schemas.microsoft.com/office/powerpoint/2010/main" val="2382986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34E8-E354-4F04-848D-6DFEEE999E5F}"/>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719B022E-D941-4B96-938C-8088D942EF52}"/>
              </a:ext>
            </a:extLst>
          </p:cNvPr>
          <p:cNvSpPr>
            <a:spLocks noGrp="1"/>
          </p:cNvSpPr>
          <p:nvPr>
            <p:ph idx="1"/>
          </p:nvPr>
        </p:nvSpPr>
        <p:spPr/>
        <p:txBody>
          <a:bodyPr/>
          <a:lstStyle/>
          <a:p>
            <a:pPr marL="0" indent="0">
              <a:buNone/>
            </a:pPr>
            <a:r>
              <a:rPr lang="en-US" dirty="0"/>
              <a:t>Skewed Classes</a:t>
            </a:r>
          </a:p>
          <a:p>
            <a:pPr marL="0" indent="0">
              <a:buNone/>
            </a:pPr>
            <a:r>
              <a:rPr lang="en-US" dirty="0"/>
              <a:t>	 - In our Adult Income Dataset, ~76% of cases are &lt; 50k income</a:t>
            </a:r>
          </a:p>
          <a:p>
            <a:pPr marL="0" indent="0">
              <a:buNone/>
            </a:pPr>
            <a:r>
              <a:rPr lang="en-US" dirty="0"/>
              <a:t>	 - Classifying a day of sun in Yuma, AZ </a:t>
            </a:r>
            <a:r>
              <a:rPr lang="en-US" i="1" dirty="0"/>
              <a:t>(308 sunny days / year)</a:t>
            </a:r>
            <a:endParaRPr lang="en-US" dirty="0"/>
          </a:p>
          <a:p>
            <a:pPr marL="0" indent="0">
              <a:buNone/>
            </a:pPr>
            <a:r>
              <a:rPr lang="en-US" i="1" dirty="0"/>
              <a:t>	 	my classifier - </a:t>
            </a:r>
            <a:r>
              <a:rPr lang="en-US" dirty="0" err="1"/>
              <a:t>isSunny</a:t>
            </a:r>
            <a:r>
              <a:rPr lang="en-US" dirty="0"/>
              <a:t> = true	</a:t>
            </a:r>
          </a:p>
        </p:txBody>
      </p:sp>
    </p:spTree>
    <p:extLst>
      <p:ext uri="{BB962C8B-B14F-4D97-AF65-F5344CB8AC3E}">
        <p14:creationId xmlns:p14="http://schemas.microsoft.com/office/powerpoint/2010/main" val="23746004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34E8-E354-4F04-848D-6DFEEE999E5F}"/>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719B022E-D941-4B96-938C-8088D942EF52}"/>
              </a:ext>
            </a:extLst>
          </p:cNvPr>
          <p:cNvSpPr>
            <a:spLocks noGrp="1"/>
          </p:cNvSpPr>
          <p:nvPr>
            <p:ph idx="1"/>
          </p:nvPr>
        </p:nvSpPr>
        <p:spPr/>
        <p:txBody>
          <a:bodyPr/>
          <a:lstStyle/>
          <a:p>
            <a:pPr marL="0" indent="0">
              <a:buNone/>
            </a:pPr>
            <a:r>
              <a:rPr lang="en-US" dirty="0"/>
              <a:t>Skewed Classes</a:t>
            </a:r>
          </a:p>
          <a:p>
            <a:pPr marL="0" indent="0">
              <a:buNone/>
            </a:pPr>
            <a:r>
              <a:rPr lang="en-US" dirty="0"/>
              <a:t>	 - In our Adult Income Dataset, ~76% of cases are &lt; 50k income</a:t>
            </a:r>
          </a:p>
          <a:p>
            <a:pPr marL="0" indent="0">
              <a:buNone/>
            </a:pPr>
            <a:r>
              <a:rPr lang="en-US" dirty="0"/>
              <a:t>	 - Classifying a day of sun in Yuma, AZ </a:t>
            </a:r>
            <a:r>
              <a:rPr lang="en-US" i="1" dirty="0"/>
              <a:t>(308 sunny days / year)</a:t>
            </a:r>
            <a:endParaRPr lang="en-US" dirty="0"/>
          </a:p>
          <a:p>
            <a:pPr marL="0" indent="0">
              <a:buNone/>
            </a:pPr>
            <a:r>
              <a:rPr lang="en-US" i="1" dirty="0"/>
              <a:t>	 	my classifier - </a:t>
            </a:r>
            <a:r>
              <a:rPr lang="en-US" dirty="0" err="1"/>
              <a:t>isSunny</a:t>
            </a:r>
            <a:r>
              <a:rPr lang="en-US" dirty="0"/>
              <a:t> = true</a:t>
            </a:r>
          </a:p>
          <a:p>
            <a:pPr marL="0" indent="0">
              <a:buNone/>
            </a:pPr>
            <a:r>
              <a:rPr lang="en-US" dirty="0"/>
              <a:t>		84 % Accuracy</a:t>
            </a:r>
          </a:p>
          <a:p>
            <a:pPr marL="0" indent="0">
              <a:buNone/>
            </a:pPr>
            <a:r>
              <a:rPr lang="en-US" dirty="0"/>
              <a:t>	 - What if it’s a case with 98% in one class?</a:t>
            </a:r>
          </a:p>
          <a:p>
            <a:pPr marL="0" indent="0">
              <a:buNone/>
            </a:pPr>
            <a:r>
              <a:rPr lang="en-US" dirty="0"/>
              <a:t>		Is 98.5% accuracy helpful?</a:t>
            </a:r>
          </a:p>
          <a:p>
            <a:pPr marL="0" indent="0">
              <a:buNone/>
            </a:pPr>
            <a:r>
              <a:rPr lang="en-US" dirty="0"/>
              <a:t>	</a:t>
            </a:r>
          </a:p>
        </p:txBody>
      </p:sp>
    </p:spTree>
    <p:extLst>
      <p:ext uri="{BB962C8B-B14F-4D97-AF65-F5344CB8AC3E}">
        <p14:creationId xmlns:p14="http://schemas.microsoft.com/office/powerpoint/2010/main" val="117117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34E8-E354-4F04-848D-6DFEEE999E5F}"/>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719B022E-D941-4B96-938C-8088D942EF52}"/>
              </a:ext>
            </a:extLst>
          </p:cNvPr>
          <p:cNvSpPr>
            <a:spLocks noGrp="1"/>
          </p:cNvSpPr>
          <p:nvPr>
            <p:ph idx="1"/>
          </p:nvPr>
        </p:nvSpPr>
        <p:spPr>
          <a:xfrm>
            <a:off x="628650" y="1369219"/>
            <a:ext cx="7886700" cy="3774281"/>
          </a:xfrm>
        </p:spPr>
        <p:txBody>
          <a:bodyPr>
            <a:normAutofit/>
          </a:bodyPr>
          <a:lstStyle/>
          <a:p>
            <a:pPr marL="0" indent="0">
              <a:buNone/>
            </a:pPr>
            <a:r>
              <a:rPr lang="en-US" dirty="0"/>
              <a:t>Skewed Classes</a:t>
            </a:r>
          </a:p>
          <a:p>
            <a:pPr marL="0" indent="0">
              <a:buNone/>
            </a:pPr>
            <a:r>
              <a:rPr lang="en-US" dirty="0"/>
              <a:t>	 - In our Adult Income Dataset, ~76% of cases are &lt; 50k income</a:t>
            </a:r>
          </a:p>
          <a:p>
            <a:pPr marL="0" indent="0">
              <a:buNone/>
            </a:pPr>
            <a:r>
              <a:rPr lang="en-US" dirty="0"/>
              <a:t>	 - Classifying a day of sun in Yuma, AZ </a:t>
            </a:r>
            <a:r>
              <a:rPr lang="en-US" i="1" dirty="0"/>
              <a:t>(308 sunny days / year)</a:t>
            </a:r>
            <a:endParaRPr lang="en-US" dirty="0"/>
          </a:p>
          <a:p>
            <a:pPr marL="0" indent="0">
              <a:buNone/>
            </a:pPr>
            <a:r>
              <a:rPr lang="en-US" i="1" dirty="0"/>
              <a:t>	 	my classifier - </a:t>
            </a:r>
            <a:r>
              <a:rPr lang="en-US" dirty="0" err="1"/>
              <a:t>isSunny</a:t>
            </a:r>
            <a:r>
              <a:rPr lang="en-US" dirty="0"/>
              <a:t> = true</a:t>
            </a:r>
          </a:p>
          <a:p>
            <a:pPr marL="0" indent="0">
              <a:buNone/>
            </a:pPr>
            <a:r>
              <a:rPr lang="en-US" dirty="0"/>
              <a:t>		84 % Accuracy</a:t>
            </a:r>
          </a:p>
          <a:p>
            <a:pPr marL="0" indent="0">
              <a:buNone/>
            </a:pPr>
            <a:r>
              <a:rPr lang="en-US" dirty="0"/>
              <a:t>	 - What if it’s a case with 98% in one class?</a:t>
            </a:r>
          </a:p>
          <a:p>
            <a:pPr marL="0" indent="0">
              <a:buNone/>
            </a:pPr>
            <a:r>
              <a:rPr lang="en-US" dirty="0"/>
              <a:t>		Is 98.5% accuracy helpful?</a:t>
            </a:r>
          </a:p>
          <a:p>
            <a:pPr marL="0" indent="0">
              <a:buNone/>
            </a:pPr>
            <a:endParaRPr lang="en-US" dirty="0"/>
          </a:p>
          <a:p>
            <a:pPr marL="0" indent="0">
              <a:buNone/>
            </a:pPr>
            <a:r>
              <a:rPr lang="en-US" dirty="0"/>
              <a:t>Are all errors created equal?</a:t>
            </a:r>
          </a:p>
        </p:txBody>
      </p:sp>
    </p:spTree>
    <p:extLst>
      <p:ext uri="{BB962C8B-B14F-4D97-AF65-F5344CB8AC3E}">
        <p14:creationId xmlns:p14="http://schemas.microsoft.com/office/powerpoint/2010/main" val="331307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6AF5-96F0-4809-A403-C11DA897834A}"/>
              </a:ext>
            </a:extLst>
          </p:cNvPr>
          <p:cNvSpPr>
            <a:spLocks noGrp="1"/>
          </p:cNvSpPr>
          <p:nvPr>
            <p:ph type="title"/>
          </p:nvPr>
        </p:nvSpPr>
        <p:spPr/>
        <p:txBody>
          <a:bodyPr/>
          <a:lstStyle/>
          <a:p>
            <a:r>
              <a:rPr lang="en-US" dirty="0"/>
              <a:t>What is ML? Through History…</a:t>
            </a:r>
          </a:p>
        </p:txBody>
      </p:sp>
      <p:sp>
        <p:nvSpPr>
          <p:cNvPr id="3" name="Text Placeholder 2">
            <a:extLst>
              <a:ext uri="{FF2B5EF4-FFF2-40B4-BE49-F238E27FC236}">
                <a16:creationId xmlns:a16="http://schemas.microsoft.com/office/drawing/2014/main" id="{F2294A76-6340-4CE8-BF66-2FFD8AEC2869}"/>
              </a:ext>
            </a:extLst>
          </p:cNvPr>
          <p:cNvSpPr>
            <a:spLocks noGrp="1"/>
          </p:cNvSpPr>
          <p:nvPr>
            <p:ph type="body" idx="1"/>
          </p:nvPr>
        </p:nvSpPr>
        <p:spPr/>
        <p:txBody>
          <a:bodyPr/>
          <a:lstStyle/>
          <a:p>
            <a:pPr marL="114300" indent="0">
              <a:buNone/>
            </a:pPr>
            <a:r>
              <a:rPr lang="en-US" dirty="0"/>
              <a:t>Well-Posed Learning Problem (Tom Mitchell, 1998) - A computer program is said to learn from experience E with respect to some class of tasks T and performance measure P, if its performance at tasks in T, as measured by P, improves with experience E. </a:t>
            </a:r>
          </a:p>
        </p:txBody>
      </p:sp>
    </p:spTree>
    <p:extLst>
      <p:ext uri="{BB962C8B-B14F-4D97-AF65-F5344CB8AC3E}">
        <p14:creationId xmlns:p14="http://schemas.microsoft.com/office/powerpoint/2010/main" val="3367578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816D-3EB1-4F59-A293-92124E241705}"/>
              </a:ext>
            </a:extLst>
          </p:cNvPr>
          <p:cNvSpPr>
            <a:spLocks noGrp="1"/>
          </p:cNvSpPr>
          <p:nvPr>
            <p:ph type="title"/>
          </p:nvPr>
        </p:nvSpPr>
        <p:spPr/>
        <p:txBody>
          <a:bodyPr/>
          <a:lstStyle/>
          <a:p>
            <a:r>
              <a:rPr lang="en-US" dirty="0"/>
              <a:t>Are all errors created equal?</a:t>
            </a:r>
          </a:p>
        </p:txBody>
      </p:sp>
      <p:sp>
        <p:nvSpPr>
          <p:cNvPr id="3" name="Content Placeholder 2">
            <a:extLst>
              <a:ext uri="{FF2B5EF4-FFF2-40B4-BE49-F238E27FC236}">
                <a16:creationId xmlns:a16="http://schemas.microsoft.com/office/drawing/2014/main" id="{A182C657-AC16-4867-8984-05821E7C8DF9}"/>
              </a:ext>
            </a:extLst>
          </p:cNvPr>
          <p:cNvSpPr>
            <a:spLocks noGrp="1"/>
          </p:cNvSpPr>
          <p:nvPr>
            <p:ph idx="1"/>
          </p:nvPr>
        </p:nvSpPr>
        <p:spPr/>
        <p:txBody>
          <a:bodyPr/>
          <a:lstStyle/>
          <a:p>
            <a:pPr marL="0" indent="0">
              <a:buNone/>
            </a:pPr>
            <a:r>
              <a:rPr lang="en-US" dirty="0"/>
              <a:t>Truth – No Cancer				Truth – Cancer</a:t>
            </a:r>
          </a:p>
          <a:p>
            <a:pPr marL="0" indent="0">
              <a:buNone/>
            </a:pPr>
            <a:r>
              <a:rPr lang="en-US" i="1" dirty="0"/>
              <a:t>Classified Cancer					Classified No Cancer</a:t>
            </a:r>
          </a:p>
        </p:txBody>
      </p:sp>
      <p:pic>
        <p:nvPicPr>
          <p:cNvPr id="2050" name="Picture 2" descr="Image result for cancer MRI">
            <a:extLst>
              <a:ext uri="{FF2B5EF4-FFF2-40B4-BE49-F238E27FC236}">
                <a16:creationId xmlns:a16="http://schemas.microsoft.com/office/drawing/2014/main" id="{56AE3A1F-A070-4DF4-A3C3-D0F571E50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338" y="1352478"/>
            <a:ext cx="2593324" cy="329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647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816D-3EB1-4F59-A293-92124E241705}"/>
              </a:ext>
            </a:extLst>
          </p:cNvPr>
          <p:cNvSpPr>
            <a:spLocks noGrp="1"/>
          </p:cNvSpPr>
          <p:nvPr>
            <p:ph type="title"/>
          </p:nvPr>
        </p:nvSpPr>
        <p:spPr/>
        <p:txBody>
          <a:bodyPr/>
          <a:lstStyle/>
          <a:p>
            <a:r>
              <a:rPr lang="en-US" dirty="0"/>
              <a:t>Are all errors created equal?</a:t>
            </a:r>
          </a:p>
        </p:txBody>
      </p:sp>
      <p:sp>
        <p:nvSpPr>
          <p:cNvPr id="3" name="Content Placeholder 2">
            <a:extLst>
              <a:ext uri="{FF2B5EF4-FFF2-40B4-BE49-F238E27FC236}">
                <a16:creationId xmlns:a16="http://schemas.microsoft.com/office/drawing/2014/main" id="{A182C657-AC16-4867-8984-05821E7C8DF9}"/>
              </a:ext>
            </a:extLst>
          </p:cNvPr>
          <p:cNvSpPr>
            <a:spLocks noGrp="1"/>
          </p:cNvSpPr>
          <p:nvPr>
            <p:ph idx="1"/>
          </p:nvPr>
        </p:nvSpPr>
        <p:spPr/>
        <p:txBody>
          <a:bodyPr/>
          <a:lstStyle/>
          <a:p>
            <a:pPr marL="0" indent="0">
              <a:buNone/>
            </a:pPr>
            <a:r>
              <a:rPr lang="en-US" dirty="0"/>
              <a:t>Truth – No Cancer				Truth – Cancer</a:t>
            </a:r>
          </a:p>
          <a:p>
            <a:pPr marL="0" indent="0">
              <a:buNone/>
            </a:pPr>
            <a:r>
              <a:rPr lang="en-US" i="1" dirty="0"/>
              <a:t>Classified Cancer					Classified No Cancer</a:t>
            </a:r>
          </a:p>
          <a:p>
            <a:pPr marL="0" indent="0">
              <a:buNone/>
            </a:pPr>
            <a:endParaRPr lang="en-US" i="1" dirty="0"/>
          </a:p>
          <a:p>
            <a:pPr marL="0" indent="0">
              <a:buNone/>
            </a:pPr>
            <a:r>
              <a:rPr lang="en-US" dirty="0"/>
              <a:t>Goes to get a new					Moves on with their</a:t>
            </a:r>
          </a:p>
          <a:p>
            <a:pPr marL="0" indent="0">
              <a:buNone/>
            </a:pPr>
            <a:r>
              <a:rPr lang="en-US" dirty="0"/>
              <a:t>test – more expensive				day. Does not </a:t>
            </a:r>
          </a:p>
          <a:p>
            <a:pPr marL="0" indent="0">
              <a:buNone/>
            </a:pPr>
            <a:r>
              <a:rPr lang="en-US" dirty="0"/>
              <a:t>but more accurate.					pursue treatments.</a:t>
            </a:r>
          </a:p>
          <a:p>
            <a:pPr marL="0" indent="0">
              <a:buNone/>
            </a:pPr>
            <a:r>
              <a:rPr lang="en-US" dirty="0"/>
              <a:t>Discovers true status.				Cancer worsens.</a:t>
            </a:r>
          </a:p>
        </p:txBody>
      </p:sp>
      <p:pic>
        <p:nvPicPr>
          <p:cNvPr id="2050" name="Picture 2" descr="Image result for cancer MRI">
            <a:extLst>
              <a:ext uri="{FF2B5EF4-FFF2-40B4-BE49-F238E27FC236}">
                <a16:creationId xmlns:a16="http://schemas.microsoft.com/office/drawing/2014/main" id="{56AE3A1F-A070-4DF4-A3C3-D0F571E50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338" y="1352478"/>
            <a:ext cx="2593324" cy="329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079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8166C-4FA3-470D-9AD5-05754C1D691D}"/>
              </a:ext>
            </a:extLst>
          </p:cNvPr>
          <p:cNvSpPr>
            <a:spLocks noGrp="1"/>
          </p:cNvSpPr>
          <p:nvPr>
            <p:ph type="title"/>
          </p:nvPr>
        </p:nvSpPr>
        <p:spPr/>
        <p:txBody>
          <a:bodyPr/>
          <a:lstStyle/>
          <a:p>
            <a:r>
              <a:rPr lang="en-US" dirty="0"/>
              <a:t>Probability</a:t>
            </a:r>
          </a:p>
        </p:txBody>
      </p:sp>
    </p:spTree>
    <p:extLst>
      <p:ext uri="{BB962C8B-B14F-4D97-AF65-F5344CB8AC3E}">
        <p14:creationId xmlns:p14="http://schemas.microsoft.com/office/powerpoint/2010/main" val="3205438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0B76-7152-448F-A00D-20822963CDDE}"/>
              </a:ext>
            </a:extLst>
          </p:cNvPr>
          <p:cNvSpPr>
            <a:spLocks noGrp="1"/>
          </p:cNvSpPr>
          <p:nvPr>
            <p:ph type="title"/>
          </p:nvPr>
        </p:nvSpPr>
        <p:spPr/>
        <p:txBody>
          <a:bodyPr>
            <a:normAutofit fontScale="90000"/>
          </a:bodyPr>
          <a:lstStyle/>
          <a:p>
            <a:r>
              <a:rPr lang="en-US" dirty="0"/>
              <a:t>Probability Refresher</a:t>
            </a:r>
          </a:p>
        </p:txBody>
      </p:sp>
      <p:sp>
        <p:nvSpPr>
          <p:cNvPr id="3" name="Text Placeholder 2">
            <a:extLst>
              <a:ext uri="{FF2B5EF4-FFF2-40B4-BE49-F238E27FC236}">
                <a16:creationId xmlns:a16="http://schemas.microsoft.com/office/drawing/2014/main" id="{0C9F4F74-0EFF-41CC-B08E-655D593E75E3}"/>
              </a:ext>
            </a:extLst>
          </p:cNvPr>
          <p:cNvSpPr>
            <a:spLocks noGrp="1"/>
          </p:cNvSpPr>
          <p:nvPr>
            <p:ph type="body" idx="1"/>
          </p:nvPr>
        </p:nvSpPr>
        <p:spPr>
          <a:xfrm>
            <a:off x="311700" y="1152475"/>
            <a:ext cx="8520600" cy="3991025"/>
          </a:xfrm>
        </p:spPr>
        <p:txBody>
          <a:bodyPr>
            <a:normAutofit lnSpcReduction="10000"/>
          </a:bodyPr>
          <a:lstStyle/>
          <a:p>
            <a:pPr marL="114297" indent="0">
              <a:buNone/>
            </a:pPr>
            <a:endParaRPr lang="en-US" dirty="0"/>
          </a:p>
          <a:p>
            <a:pPr marL="114297" indent="0">
              <a:buNone/>
            </a:pPr>
            <a:endParaRPr lang="en-US" dirty="0"/>
          </a:p>
          <a:p>
            <a:pPr marL="114297" indent="0">
              <a:buNone/>
            </a:pPr>
            <a:endParaRPr lang="en-US" dirty="0"/>
          </a:p>
          <a:p>
            <a:pPr marL="114297" indent="0">
              <a:buNone/>
            </a:pPr>
            <a:endParaRPr lang="en-US" dirty="0"/>
          </a:p>
          <a:p>
            <a:pPr marL="114297" indent="0">
              <a:buNone/>
            </a:pPr>
            <a:endParaRPr lang="en-US" dirty="0"/>
          </a:p>
          <a:p>
            <a:pPr marL="114297" indent="0">
              <a:buNone/>
            </a:pPr>
            <a:endParaRPr lang="en-US" dirty="0"/>
          </a:p>
          <a:p>
            <a:pPr marL="114297" indent="0">
              <a:buNone/>
            </a:pPr>
            <a:endParaRPr lang="en-US" dirty="0"/>
          </a:p>
          <a:p>
            <a:pPr marL="114297" indent="0">
              <a:buNone/>
            </a:pPr>
            <a:endParaRPr lang="en-US" dirty="0"/>
          </a:p>
          <a:p>
            <a:pPr marL="114297" indent="0">
              <a:buNone/>
            </a:pPr>
            <a:endParaRPr lang="en-US" dirty="0"/>
          </a:p>
          <a:p>
            <a:pPr marL="114297" indent="0">
              <a:buNone/>
            </a:pPr>
            <a:r>
              <a:rPr lang="en-US" dirty="0"/>
              <a:t>52 Cards</a:t>
            </a:r>
          </a:p>
          <a:p>
            <a:pPr marL="114297" indent="0">
              <a:buNone/>
            </a:pPr>
            <a:r>
              <a:rPr lang="en-US" dirty="0"/>
              <a:t>	2 Colors {Red, Black}</a:t>
            </a:r>
          </a:p>
          <a:p>
            <a:pPr marL="114297" indent="0">
              <a:buNone/>
            </a:pPr>
            <a:r>
              <a:rPr lang="en-US" dirty="0"/>
              <a:t>		4 Suits {D,C,H,S}</a:t>
            </a:r>
          </a:p>
          <a:p>
            <a:pPr marL="114297" indent="0">
              <a:buNone/>
            </a:pPr>
            <a:r>
              <a:rPr lang="en-US" dirty="0"/>
              <a:t>			13 Values {A,2,3,…K}</a:t>
            </a:r>
          </a:p>
        </p:txBody>
      </p:sp>
      <p:pic>
        <p:nvPicPr>
          <p:cNvPr id="1032" name="Picture 8" descr="An ordered deck of cards laid out by rank and suit.">
            <a:extLst>
              <a:ext uri="{FF2B5EF4-FFF2-40B4-BE49-F238E27FC236}">
                <a16:creationId xmlns:a16="http://schemas.microsoft.com/office/drawing/2014/main" id="{4CC6F46C-6589-4061-B62A-EC37E1190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986" y="1116503"/>
            <a:ext cx="6276441" cy="2874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1642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7165-CF63-4B9D-895A-0588AD532280}"/>
              </a:ext>
            </a:extLst>
          </p:cNvPr>
          <p:cNvSpPr>
            <a:spLocks noGrp="1"/>
          </p:cNvSpPr>
          <p:nvPr>
            <p:ph type="title"/>
          </p:nvPr>
        </p:nvSpPr>
        <p:spPr/>
        <p:txBody>
          <a:bodyPr>
            <a:normAutofit fontScale="90000"/>
          </a:bodyPr>
          <a:lstStyle/>
          <a:p>
            <a:r>
              <a:rPr lang="en-US" dirty="0"/>
              <a:t>Probability Refresher</a:t>
            </a:r>
          </a:p>
        </p:txBody>
      </p:sp>
      <p:sp>
        <p:nvSpPr>
          <p:cNvPr id="3" name="Text Placeholder 2">
            <a:extLst>
              <a:ext uri="{FF2B5EF4-FFF2-40B4-BE49-F238E27FC236}">
                <a16:creationId xmlns:a16="http://schemas.microsoft.com/office/drawing/2014/main" id="{EA554FF7-811B-4935-AA37-140B883FD1ED}"/>
              </a:ext>
            </a:extLst>
          </p:cNvPr>
          <p:cNvSpPr>
            <a:spLocks noGrp="1"/>
          </p:cNvSpPr>
          <p:nvPr>
            <p:ph type="body" idx="1"/>
          </p:nvPr>
        </p:nvSpPr>
        <p:spPr/>
        <p:txBody>
          <a:bodyPr/>
          <a:lstStyle/>
          <a:p>
            <a:pPr marL="114297" indent="0">
              <a:buNone/>
            </a:pPr>
            <a:r>
              <a:rPr lang="en-US" dirty="0"/>
              <a:t>V – Random variable of </a:t>
            </a:r>
            <a:r>
              <a:rPr lang="en-US" i="1" dirty="0"/>
              <a:t>Value</a:t>
            </a:r>
            <a:endParaRPr lang="en-US" dirty="0"/>
          </a:p>
          <a:p>
            <a:pPr marL="114297" indent="0">
              <a:buNone/>
            </a:pPr>
            <a:r>
              <a:rPr lang="en-US" dirty="0"/>
              <a:t>	v = “ace”, v = 7, etc.</a:t>
            </a:r>
          </a:p>
          <a:p>
            <a:pPr marL="114297" indent="0">
              <a:buNone/>
            </a:pPr>
            <a:r>
              <a:rPr lang="en-US" dirty="0"/>
              <a:t>	p(v) = probability that card has value “v”</a:t>
            </a:r>
          </a:p>
          <a:p>
            <a:pPr marL="114297" indent="0">
              <a:buNone/>
            </a:pPr>
            <a:r>
              <a:rPr lang="en-US" dirty="0"/>
              <a:t>C – Random variable of </a:t>
            </a:r>
            <a:r>
              <a:rPr lang="en-US" i="1" dirty="0"/>
              <a:t>Color</a:t>
            </a:r>
            <a:endParaRPr lang="en-US" dirty="0"/>
          </a:p>
          <a:p>
            <a:pPr marL="114297" indent="0">
              <a:buNone/>
            </a:pPr>
            <a:r>
              <a:rPr lang="en-US" dirty="0"/>
              <a:t>	C = Red or C = Black</a:t>
            </a:r>
          </a:p>
          <a:p>
            <a:pPr marL="114297" indent="0">
              <a:buNone/>
            </a:pPr>
            <a:r>
              <a:rPr lang="en-US" dirty="0"/>
              <a:t>	p(c) = probability that card has color “c”</a:t>
            </a:r>
          </a:p>
          <a:p>
            <a:pPr marL="114297" indent="0">
              <a:buNone/>
            </a:pPr>
            <a:endParaRPr lang="en-US" dirty="0"/>
          </a:p>
          <a:p>
            <a:pPr marL="114297" indent="0">
              <a:buNone/>
            </a:pPr>
            <a:r>
              <a:rPr lang="en-US" dirty="0"/>
              <a:t>Joint probability – probability of </a:t>
            </a:r>
            <a:r>
              <a:rPr lang="en-US" i="1" dirty="0"/>
              <a:t>multiple events simultaneously</a:t>
            </a:r>
            <a:endParaRPr lang="en-US" dirty="0"/>
          </a:p>
          <a:p>
            <a:pPr marL="114297" indent="0">
              <a:buNone/>
            </a:pPr>
            <a:r>
              <a:rPr lang="en-US" dirty="0"/>
              <a:t>	p(</a:t>
            </a:r>
            <a:r>
              <a:rPr lang="en-US" dirty="0" err="1"/>
              <a:t>v,c</a:t>
            </a:r>
            <a:r>
              <a:rPr lang="en-US" dirty="0"/>
              <a:t>) = probability that card has value “v” </a:t>
            </a:r>
            <a:r>
              <a:rPr lang="en-US" i="1" dirty="0"/>
              <a:t>and</a:t>
            </a:r>
            <a:r>
              <a:rPr lang="en-US" dirty="0"/>
              <a:t> color “c”</a:t>
            </a:r>
          </a:p>
          <a:p>
            <a:pPr marL="114297" indent="0">
              <a:buNone/>
            </a:pPr>
            <a:r>
              <a:rPr lang="en-US" dirty="0"/>
              <a:t>	probability of a Red 7 can be written as p(v=7,c=red) or p(7,red)</a:t>
            </a:r>
          </a:p>
          <a:p>
            <a:pPr marL="114297" indent="0">
              <a:buNone/>
            </a:pPr>
            <a:endParaRPr lang="en-US" dirty="0"/>
          </a:p>
          <a:p>
            <a:pPr marL="114297" indent="0">
              <a:buNone/>
            </a:pPr>
            <a:endParaRPr lang="en-US" dirty="0"/>
          </a:p>
        </p:txBody>
      </p:sp>
    </p:spTree>
    <p:extLst>
      <p:ext uri="{BB962C8B-B14F-4D97-AF65-F5344CB8AC3E}">
        <p14:creationId xmlns:p14="http://schemas.microsoft.com/office/powerpoint/2010/main" val="34724648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D0393-1F29-4CF3-A7D3-218EB031534B}"/>
              </a:ext>
            </a:extLst>
          </p:cNvPr>
          <p:cNvSpPr>
            <a:spLocks noGrp="1"/>
          </p:cNvSpPr>
          <p:nvPr>
            <p:ph type="title"/>
          </p:nvPr>
        </p:nvSpPr>
        <p:spPr/>
        <p:txBody>
          <a:bodyPr>
            <a:normAutofit fontScale="90000"/>
          </a:bodyPr>
          <a:lstStyle/>
          <a:p>
            <a:r>
              <a:rPr lang="en-US" dirty="0"/>
              <a:t>Probability Refresher – Product Rule</a:t>
            </a:r>
          </a:p>
        </p:txBody>
      </p:sp>
      <p:sp>
        <p:nvSpPr>
          <p:cNvPr id="3" name="Text Placeholder 2">
            <a:extLst>
              <a:ext uri="{FF2B5EF4-FFF2-40B4-BE49-F238E27FC236}">
                <a16:creationId xmlns:a16="http://schemas.microsoft.com/office/drawing/2014/main" id="{D7C34DB3-B283-42D0-A40B-1083D25BAAAF}"/>
              </a:ext>
            </a:extLst>
          </p:cNvPr>
          <p:cNvSpPr>
            <a:spLocks noGrp="1"/>
          </p:cNvSpPr>
          <p:nvPr>
            <p:ph type="body" idx="1"/>
          </p:nvPr>
        </p:nvSpPr>
        <p:spPr/>
        <p:txBody>
          <a:bodyPr/>
          <a:lstStyle/>
          <a:p>
            <a:pPr marL="114297" indent="0">
              <a:buNone/>
            </a:pPr>
            <a:r>
              <a:rPr lang="en-US" dirty="0"/>
              <a:t>Product rule: p(A,B) = p(A|B)*p(B) = p(B|A)*p(A)</a:t>
            </a:r>
          </a:p>
          <a:p>
            <a:pPr marL="114297" indent="0">
              <a:buNone/>
            </a:pPr>
            <a:endParaRPr lang="en-US" dirty="0"/>
          </a:p>
          <a:p>
            <a:pPr marL="114297" indent="0">
              <a:buNone/>
            </a:pPr>
            <a:r>
              <a:rPr lang="en-US" dirty="0"/>
              <a:t>The </a:t>
            </a:r>
            <a:r>
              <a:rPr lang="en-US" i="1" dirty="0"/>
              <a:t>Joint</a:t>
            </a:r>
            <a:r>
              <a:rPr lang="en-US" dirty="0"/>
              <a:t> probability is equal to </a:t>
            </a:r>
            <a:r>
              <a:rPr lang="en-US" dirty="0" err="1"/>
              <a:t>to</a:t>
            </a:r>
            <a:r>
              <a:rPr lang="en-US" dirty="0"/>
              <a:t> the </a:t>
            </a:r>
            <a:r>
              <a:rPr lang="en-US" i="1" dirty="0"/>
              <a:t>conditional</a:t>
            </a:r>
            <a:r>
              <a:rPr lang="en-US" dirty="0"/>
              <a:t> probability multiplied by the probability of the condition (the </a:t>
            </a:r>
            <a:r>
              <a:rPr lang="en-US" i="1" dirty="0"/>
              <a:t>marginal </a:t>
            </a:r>
            <a:r>
              <a:rPr lang="en-US" dirty="0"/>
              <a:t>probability).</a:t>
            </a:r>
          </a:p>
          <a:p>
            <a:pPr marL="114297" indent="0">
              <a:buNone/>
            </a:pPr>
            <a:endParaRPr lang="en-US" dirty="0"/>
          </a:p>
          <a:p>
            <a:pPr marL="114297" indent="0">
              <a:buNone/>
            </a:pPr>
            <a:r>
              <a:rPr lang="en-US" dirty="0"/>
              <a:t>p(C,V) = p(C|V)*p(V) = p(V|C)*p(C)</a:t>
            </a:r>
          </a:p>
          <a:p>
            <a:pPr marL="114297" indent="0">
              <a:buNone/>
            </a:pPr>
            <a:endParaRPr lang="en-US" dirty="0"/>
          </a:p>
          <a:p>
            <a:pPr marL="114297" indent="0">
              <a:buNone/>
            </a:pPr>
            <a:r>
              <a:rPr lang="en-US" dirty="0"/>
              <a:t>P(Red,7) = </a:t>
            </a:r>
          </a:p>
          <a:p>
            <a:pPr marL="114297" indent="0">
              <a:buNone/>
            </a:pPr>
            <a:r>
              <a:rPr lang="en-US" dirty="0"/>
              <a:t>p(Red) = </a:t>
            </a:r>
          </a:p>
          <a:p>
            <a:pPr marL="114297" indent="0">
              <a:buNone/>
            </a:pPr>
            <a:r>
              <a:rPr lang="en-US" dirty="0"/>
              <a:t>P(7) = </a:t>
            </a:r>
          </a:p>
          <a:p>
            <a:pPr marL="114297" indent="0">
              <a:buNone/>
            </a:pPr>
            <a:r>
              <a:rPr lang="en-US" dirty="0"/>
              <a:t>p(Red,7) =</a:t>
            </a:r>
          </a:p>
          <a:p>
            <a:pPr marL="114297" indent="0">
              <a:buNone/>
            </a:pPr>
            <a:endParaRPr lang="en-US" dirty="0"/>
          </a:p>
        </p:txBody>
      </p:sp>
    </p:spTree>
    <p:extLst>
      <p:ext uri="{BB962C8B-B14F-4D97-AF65-F5344CB8AC3E}">
        <p14:creationId xmlns:p14="http://schemas.microsoft.com/office/powerpoint/2010/main" val="1920532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5DB1-99EA-4728-A623-BC0E9A51D588}"/>
              </a:ext>
            </a:extLst>
          </p:cNvPr>
          <p:cNvSpPr>
            <a:spLocks noGrp="1"/>
          </p:cNvSpPr>
          <p:nvPr>
            <p:ph type="title"/>
          </p:nvPr>
        </p:nvSpPr>
        <p:spPr/>
        <p:txBody>
          <a:bodyPr>
            <a:normAutofit fontScale="90000"/>
          </a:bodyPr>
          <a:lstStyle/>
          <a:p>
            <a:r>
              <a:rPr lang="en-US" dirty="0"/>
              <a:t>Probability Refresher – Chain Rule</a:t>
            </a:r>
          </a:p>
        </p:txBody>
      </p:sp>
      <p:sp>
        <p:nvSpPr>
          <p:cNvPr id="3" name="Text Placeholder 2">
            <a:extLst>
              <a:ext uri="{FF2B5EF4-FFF2-40B4-BE49-F238E27FC236}">
                <a16:creationId xmlns:a16="http://schemas.microsoft.com/office/drawing/2014/main" id="{A1D3ECE8-F04D-498F-B583-796C7D5D7640}"/>
              </a:ext>
            </a:extLst>
          </p:cNvPr>
          <p:cNvSpPr>
            <a:spLocks noGrp="1"/>
          </p:cNvSpPr>
          <p:nvPr>
            <p:ph type="body" idx="1"/>
          </p:nvPr>
        </p:nvSpPr>
        <p:spPr/>
        <p:txBody>
          <a:bodyPr/>
          <a:lstStyle/>
          <a:p>
            <a:pPr marL="114297" indent="0">
              <a:buNone/>
            </a:pPr>
            <a:r>
              <a:rPr lang="en-US" dirty="0"/>
              <a:t>For three variables, A,B,C, we can use the Product Rule repeatedly to show:</a:t>
            </a:r>
          </a:p>
          <a:p>
            <a:pPr marL="114297" indent="0" algn="ctr">
              <a:buNone/>
            </a:pPr>
            <a:r>
              <a:rPr lang="en-US" dirty="0"/>
              <a:t>p(A,B,C) = p(a) * p(</a:t>
            </a:r>
            <a:r>
              <a:rPr lang="en-US" dirty="0" err="1"/>
              <a:t>b|a</a:t>
            </a:r>
            <a:r>
              <a:rPr lang="en-US" dirty="0"/>
              <a:t>) * p(</a:t>
            </a:r>
            <a:r>
              <a:rPr lang="en-US" dirty="0" err="1"/>
              <a:t>c|b,a</a:t>
            </a:r>
            <a:r>
              <a:rPr lang="en-US" dirty="0"/>
              <a:t>)</a:t>
            </a:r>
          </a:p>
          <a:p>
            <a:pPr marL="114297" indent="0">
              <a:buNone/>
            </a:pPr>
            <a:endParaRPr lang="en-US" dirty="0"/>
          </a:p>
          <a:p>
            <a:pPr marL="114297" indent="0">
              <a:buNone/>
            </a:pPr>
            <a:r>
              <a:rPr lang="en-US" dirty="0"/>
              <a:t>For </a:t>
            </a:r>
            <a:r>
              <a:rPr lang="en-US" i="1" dirty="0" err="1"/>
              <a:t>i</a:t>
            </a:r>
            <a:r>
              <a:rPr lang="en-US" dirty="0"/>
              <a:t> random variables X</a:t>
            </a:r>
            <a:r>
              <a:rPr lang="en-US" baseline="-25000" dirty="0"/>
              <a:t>1:I</a:t>
            </a:r>
            <a:r>
              <a:rPr lang="en-US" dirty="0"/>
              <a:t>, we have:</a:t>
            </a:r>
          </a:p>
          <a:p>
            <a:pPr marL="114297" indent="0" algn="ctr">
              <a:buNone/>
            </a:pPr>
            <a:r>
              <a:rPr lang="en-US" dirty="0"/>
              <a:t>p(X</a:t>
            </a:r>
            <a:r>
              <a:rPr lang="en-US" baseline="-25000" dirty="0"/>
              <a:t>1:i</a:t>
            </a:r>
            <a:r>
              <a:rPr lang="en-US" dirty="0"/>
              <a:t>) = p(X</a:t>
            </a:r>
            <a:r>
              <a:rPr lang="en-US" baseline="-25000" dirty="0"/>
              <a:t>1</a:t>
            </a:r>
            <a:r>
              <a:rPr lang="en-US" dirty="0"/>
              <a:t>) * p(X</a:t>
            </a:r>
            <a:r>
              <a:rPr lang="en-US" baseline="-25000" dirty="0"/>
              <a:t>2</a:t>
            </a:r>
            <a:r>
              <a:rPr lang="en-US" dirty="0"/>
              <a:t>|X</a:t>
            </a:r>
            <a:r>
              <a:rPr lang="en-US" baseline="-25000" dirty="0"/>
              <a:t>1</a:t>
            </a:r>
            <a:r>
              <a:rPr lang="en-US" dirty="0"/>
              <a:t>) * … * p(X</a:t>
            </a:r>
            <a:r>
              <a:rPr lang="en-US" baseline="-25000" dirty="0"/>
              <a:t>i</a:t>
            </a:r>
            <a:r>
              <a:rPr lang="en-US" dirty="0"/>
              <a:t>|X</a:t>
            </a:r>
            <a:r>
              <a:rPr lang="en-US" baseline="-25000" dirty="0"/>
              <a:t>1:i-1</a:t>
            </a:r>
            <a:r>
              <a:rPr lang="en-US" dirty="0"/>
              <a:t>)</a:t>
            </a:r>
          </a:p>
          <a:p>
            <a:pPr marL="114297" indent="0" algn="ctr">
              <a:buNone/>
            </a:pPr>
            <a:endParaRPr lang="en-US" dirty="0"/>
          </a:p>
          <a:p>
            <a:pPr marL="114297" indent="0" algn="ctr">
              <a:buNone/>
            </a:pPr>
            <a:endParaRPr lang="en-US" dirty="0"/>
          </a:p>
          <a:p>
            <a:pPr marL="114297" indent="0">
              <a:buNone/>
            </a:pPr>
            <a:r>
              <a:rPr lang="en-US" i="1" dirty="0"/>
              <a:t>Proving the Chain Rule is left as an exercise for the interested student</a:t>
            </a:r>
          </a:p>
        </p:txBody>
      </p:sp>
    </p:spTree>
    <p:extLst>
      <p:ext uri="{BB962C8B-B14F-4D97-AF65-F5344CB8AC3E}">
        <p14:creationId xmlns:p14="http://schemas.microsoft.com/office/powerpoint/2010/main" val="7176880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50A3-B45F-43A1-BAA6-F3170CF4518D}"/>
              </a:ext>
            </a:extLst>
          </p:cNvPr>
          <p:cNvSpPr>
            <a:spLocks noGrp="1"/>
          </p:cNvSpPr>
          <p:nvPr>
            <p:ph type="title"/>
          </p:nvPr>
        </p:nvSpPr>
        <p:spPr/>
        <p:txBody>
          <a:bodyPr>
            <a:normAutofit fontScale="90000"/>
          </a:bodyPr>
          <a:lstStyle/>
          <a:p>
            <a:r>
              <a:rPr lang="en-US" dirty="0"/>
              <a:t>Probability Refresher – Sum Rule</a:t>
            </a:r>
          </a:p>
        </p:txBody>
      </p:sp>
      <p:sp>
        <p:nvSpPr>
          <p:cNvPr id="3" name="Text Placeholder 2">
            <a:extLst>
              <a:ext uri="{FF2B5EF4-FFF2-40B4-BE49-F238E27FC236}">
                <a16:creationId xmlns:a16="http://schemas.microsoft.com/office/drawing/2014/main" id="{8F4FFA3B-50B9-4B30-AD46-82353F34A2B9}"/>
              </a:ext>
            </a:extLst>
          </p:cNvPr>
          <p:cNvSpPr>
            <a:spLocks noGrp="1"/>
          </p:cNvSpPr>
          <p:nvPr>
            <p:ph type="body" idx="1"/>
          </p:nvPr>
        </p:nvSpPr>
        <p:spPr/>
        <p:txBody>
          <a:bodyPr/>
          <a:lstStyle/>
          <a:p>
            <a:pPr marL="114297" indent="0">
              <a:buNone/>
            </a:pPr>
            <a:r>
              <a:rPr lang="en-US" dirty="0"/>
              <a:t>Conversely, if we know the </a:t>
            </a:r>
            <a:r>
              <a:rPr lang="en-US" i="1" dirty="0"/>
              <a:t>joint</a:t>
            </a:r>
            <a:r>
              <a:rPr lang="en-US" dirty="0"/>
              <a:t> probabilities, we can compute the </a:t>
            </a:r>
            <a:r>
              <a:rPr lang="en-US" i="1" dirty="0"/>
              <a:t>marginal.</a:t>
            </a:r>
          </a:p>
          <a:p>
            <a:pPr marL="114297" indent="0">
              <a:buNone/>
            </a:pPr>
            <a:endParaRPr lang="en-US" i="1" dirty="0"/>
          </a:p>
          <a:p>
            <a:pPr marL="114297" indent="0">
              <a:buNone/>
            </a:pPr>
            <a:r>
              <a:rPr lang="en-US" dirty="0"/>
              <a:t>p(A) = </a:t>
            </a:r>
            <a:r>
              <a:rPr lang="en-US" sz="2400" dirty="0"/>
              <a:t>∑</a:t>
            </a:r>
            <a:r>
              <a:rPr lang="en-US" baseline="-25000" dirty="0"/>
              <a:t>b</a:t>
            </a:r>
            <a:r>
              <a:rPr lang="en-US" dirty="0"/>
              <a:t>p(A,B=b) = </a:t>
            </a:r>
            <a:r>
              <a:rPr lang="en-US" sz="2400" dirty="0"/>
              <a:t>∑</a:t>
            </a:r>
            <a:r>
              <a:rPr lang="en-US" baseline="-25000" dirty="0"/>
              <a:t>b</a:t>
            </a:r>
            <a:r>
              <a:rPr lang="en-US" dirty="0"/>
              <a:t>p(A|B=b) * p(B=b)</a:t>
            </a:r>
          </a:p>
          <a:p>
            <a:pPr marL="114297" indent="0">
              <a:buNone/>
            </a:pPr>
            <a:endParaRPr lang="en-US" baseline="-25000" dirty="0"/>
          </a:p>
          <a:p>
            <a:pPr marL="114297" indent="0">
              <a:buNone/>
            </a:pPr>
            <a:r>
              <a:rPr lang="en-US" dirty="0"/>
              <a:t>Given p(C=</a:t>
            </a:r>
            <a:r>
              <a:rPr lang="en-US" dirty="0" err="1"/>
              <a:t>Red,V</a:t>
            </a:r>
            <a:r>
              <a:rPr lang="en-US" dirty="0"/>
              <a:t>=7) and p(C=</a:t>
            </a:r>
            <a:r>
              <a:rPr lang="en-US" dirty="0" err="1"/>
              <a:t>Black,V</a:t>
            </a:r>
            <a:r>
              <a:rPr lang="en-US" dirty="0"/>
              <a:t>=7), calculate p(V=7)</a:t>
            </a:r>
          </a:p>
        </p:txBody>
      </p:sp>
    </p:spTree>
    <p:extLst>
      <p:ext uri="{BB962C8B-B14F-4D97-AF65-F5344CB8AC3E}">
        <p14:creationId xmlns:p14="http://schemas.microsoft.com/office/powerpoint/2010/main" val="15177139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64FDEF-6F1F-4EC0-BFDB-05169F4C2F5E}"/>
              </a:ext>
            </a:extLst>
          </p:cNvPr>
          <p:cNvSpPr>
            <a:spLocks noGrp="1"/>
          </p:cNvSpPr>
          <p:nvPr>
            <p:ph type="title"/>
          </p:nvPr>
        </p:nvSpPr>
        <p:spPr/>
        <p:txBody>
          <a:bodyPr/>
          <a:lstStyle/>
          <a:p>
            <a:r>
              <a:rPr lang="en-US" dirty="0"/>
              <a:t>Naïve Bayes</a:t>
            </a:r>
          </a:p>
        </p:txBody>
      </p:sp>
      <p:pic>
        <p:nvPicPr>
          <p:cNvPr id="5" name="Picture 2">
            <a:extLst>
              <a:ext uri="{FF2B5EF4-FFF2-40B4-BE49-F238E27FC236}">
                <a16:creationId xmlns:a16="http://schemas.microsoft.com/office/drawing/2014/main" id="{E8417554-390E-415B-AD9C-9CA22C56C08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626" y="1423988"/>
            <a:ext cx="214312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606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E647-F467-413C-B4F9-76E028457902}"/>
              </a:ext>
            </a:extLst>
          </p:cNvPr>
          <p:cNvSpPr>
            <a:spLocks noGrp="1"/>
          </p:cNvSpPr>
          <p:nvPr>
            <p:ph type="title"/>
          </p:nvPr>
        </p:nvSpPr>
        <p:spPr/>
        <p:txBody>
          <a:bodyPr>
            <a:normAutofit fontScale="90000"/>
          </a:bodyPr>
          <a:lstStyle/>
          <a:p>
            <a:r>
              <a:rPr lang="en-US" dirty="0"/>
              <a:t>Probabilistic Classification</a:t>
            </a:r>
          </a:p>
        </p:txBody>
      </p:sp>
      <p:sp>
        <p:nvSpPr>
          <p:cNvPr id="3" name="Text Placeholder 2">
            <a:extLst>
              <a:ext uri="{FF2B5EF4-FFF2-40B4-BE49-F238E27FC236}">
                <a16:creationId xmlns:a16="http://schemas.microsoft.com/office/drawing/2014/main" id="{F781D778-A796-4EA0-970F-3670F0506A24}"/>
              </a:ext>
            </a:extLst>
          </p:cNvPr>
          <p:cNvSpPr>
            <a:spLocks noGrp="1"/>
          </p:cNvSpPr>
          <p:nvPr>
            <p:ph type="body" idx="1"/>
          </p:nvPr>
        </p:nvSpPr>
        <p:spPr/>
        <p:txBody>
          <a:bodyPr/>
          <a:lstStyle/>
          <a:p>
            <a:pPr marL="114297" indent="0">
              <a:buNone/>
            </a:pPr>
            <a:r>
              <a:rPr lang="en-US" dirty="0"/>
              <a:t>D = {(</a:t>
            </a:r>
            <a:r>
              <a:rPr lang="en-US" dirty="0" err="1"/>
              <a:t>X</a:t>
            </a:r>
            <a:r>
              <a:rPr lang="en-US" baseline="-25000" dirty="0" err="1"/>
              <a:t>i</a:t>
            </a:r>
            <a:r>
              <a:rPr lang="en-US" dirty="0" err="1"/>
              <a:t>,Y</a:t>
            </a:r>
            <a:r>
              <a:rPr lang="en-US" baseline="-25000" dirty="0" err="1"/>
              <a:t>i</a:t>
            </a:r>
            <a:r>
              <a:rPr lang="en-US" dirty="0"/>
              <a:t>)}</a:t>
            </a:r>
            <a:r>
              <a:rPr lang="en-US" baseline="-25000" dirty="0" err="1"/>
              <a:t>i</a:t>
            </a:r>
            <a:r>
              <a:rPr lang="en-US" baseline="-25000" dirty="0"/>
              <a:t>=1</a:t>
            </a:r>
            <a:r>
              <a:rPr lang="en-US" baseline="-25000" dirty="0">
                <a:sym typeface="Wingdings" panose="05000000000000000000" pitchFamily="2" charset="2"/>
              </a:rPr>
              <a:t>n</a:t>
            </a:r>
            <a:endParaRPr lang="en-US" baseline="-25000" dirty="0"/>
          </a:p>
          <a:p>
            <a:pPr marL="114297" indent="0">
              <a:buNone/>
            </a:pPr>
            <a:endParaRPr lang="en-US" dirty="0"/>
          </a:p>
          <a:p>
            <a:pPr marL="114297" indent="0">
              <a:buNone/>
            </a:pPr>
            <a:r>
              <a:rPr lang="en-US" dirty="0"/>
              <a:t>x</a:t>
            </a:r>
            <a:r>
              <a:rPr lang="en-US" baseline="-25000" dirty="0"/>
              <a:t>i</a:t>
            </a:r>
            <a:r>
              <a:rPr lang="en-US" dirty="0"/>
              <a:t> ∈ ℝ (i.e. each feature value is a Real number)</a:t>
            </a:r>
          </a:p>
          <a:p>
            <a:pPr marL="114297" indent="0">
              <a:buNone/>
            </a:pPr>
            <a:r>
              <a:rPr lang="en-US" dirty="0"/>
              <a:t>y ∈ {c</a:t>
            </a:r>
            <a:r>
              <a:rPr lang="en-US" baseline="-25000" dirty="0"/>
              <a:t>1</a:t>
            </a:r>
            <a:r>
              <a:rPr lang="en-US" dirty="0"/>
              <a:t>,c</a:t>
            </a:r>
            <a:r>
              <a:rPr lang="en-US" baseline="-25000" dirty="0"/>
              <a:t>2</a:t>
            </a:r>
            <a:r>
              <a:rPr lang="en-US" dirty="0"/>
              <a:t>,…</a:t>
            </a:r>
            <a:r>
              <a:rPr lang="en-US" dirty="0" err="1"/>
              <a:t>c</a:t>
            </a:r>
            <a:r>
              <a:rPr lang="en-US" baseline="-25000" dirty="0" err="1"/>
              <a:t>j</a:t>
            </a:r>
            <a:r>
              <a:rPr lang="en-US" dirty="0"/>
              <a:t>} (i.e. Y is a “class”)</a:t>
            </a:r>
          </a:p>
          <a:p>
            <a:pPr marL="114297" indent="0">
              <a:buNone/>
            </a:pPr>
            <a:endParaRPr lang="en-US" dirty="0"/>
          </a:p>
          <a:p>
            <a:pPr marL="114297" indent="0">
              <a:buNone/>
            </a:pPr>
            <a:r>
              <a:rPr lang="en-US" dirty="0"/>
              <a:t>Given a new x, estimate a new y</a:t>
            </a:r>
          </a:p>
          <a:p>
            <a:pPr marL="114297" indent="0">
              <a:buNone/>
            </a:pPr>
            <a:endParaRPr lang="en-US" dirty="0"/>
          </a:p>
          <a:p>
            <a:pPr marL="114297" indent="0">
              <a:buNone/>
            </a:pPr>
            <a:r>
              <a:rPr lang="en-US" dirty="0"/>
              <a:t>For each y = </a:t>
            </a:r>
            <a:r>
              <a:rPr lang="en-US" dirty="0" err="1"/>
              <a:t>c</a:t>
            </a:r>
            <a:r>
              <a:rPr lang="en-US" baseline="-25000" dirty="0" err="1"/>
              <a:t>j</a:t>
            </a:r>
            <a:r>
              <a:rPr lang="en-US" baseline="-25000" dirty="0"/>
              <a:t> </a:t>
            </a:r>
            <a:r>
              <a:rPr lang="en-US" dirty="0"/>
              <a:t>we can measure p(y = </a:t>
            </a:r>
            <a:r>
              <a:rPr lang="en-US" dirty="0" err="1"/>
              <a:t>c</a:t>
            </a:r>
            <a:r>
              <a:rPr lang="en-US" baseline="-25000" dirty="0" err="1"/>
              <a:t>j</a:t>
            </a:r>
            <a:r>
              <a:rPr lang="en-US" dirty="0"/>
              <a:t> | x, D)</a:t>
            </a:r>
          </a:p>
          <a:p>
            <a:pPr marL="114297" indent="0">
              <a:buNone/>
            </a:pPr>
            <a:r>
              <a:rPr lang="en-US" dirty="0"/>
              <a:t>Assign y = </a:t>
            </a:r>
            <a:r>
              <a:rPr lang="en-US" dirty="0" err="1"/>
              <a:t>argmax</a:t>
            </a:r>
            <a:r>
              <a:rPr lang="en-US" baseline="-25000" dirty="0" err="1"/>
              <a:t>c</a:t>
            </a:r>
            <a:r>
              <a:rPr lang="en-US" dirty="0"/>
              <a:t> p(y = c | x, D)</a:t>
            </a:r>
          </a:p>
          <a:p>
            <a:pPr marL="114297" indent="0">
              <a:buNone/>
            </a:pPr>
            <a:endParaRPr lang="en-US" dirty="0"/>
          </a:p>
        </p:txBody>
      </p:sp>
    </p:spTree>
    <p:extLst>
      <p:ext uri="{BB962C8B-B14F-4D97-AF65-F5344CB8AC3E}">
        <p14:creationId xmlns:p14="http://schemas.microsoft.com/office/powerpoint/2010/main" val="2977649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E9C8-12A7-4059-A92A-2D0CF954E0EC}"/>
              </a:ext>
            </a:extLst>
          </p:cNvPr>
          <p:cNvSpPr>
            <a:spLocks noGrp="1"/>
          </p:cNvSpPr>
          <p:nvPr>
            <p:ph type="title"/>
          </p:nvPr>
        </p:nvSpPr>
        <p:spPr/>
        <p:txBody>
          <a:bodyPr/>
          <a:lstStyle/>
          <a:p>
            <a:r>
              <a:rPr lang="en-US" dirty="0"/>
              <a:t>What is “Experience”?</a:t>
            </a:r>
          </a:p>
        </p:txBody>
      </p:sp>
      <p:sp>
        <p:nvSpPr>
          <p:cNvPr id="3" name="Text Placeholder 2">
            <a:extLst>
              <a:ext uri="{FF2B5EF4-FFF2-40B4-BE49-F238E27FC236}">
                <a16:creationId xmlns:a16="http://schemas.microsoft.com/office/drawing/2014/main" id="{3E3796DA-CBDE-4F06-89F1-7B6E18FAC222}"/>
              </a:ext>
            </a:extLst>
          </p:cNvPr>
          <p:cNvSpPr>
            <a:spLocks noGrp="1"/>
          </p:cNvSpPr>
          <p:nvPr>
            <p:ph type="body" idx="1"/>
          </p:nvPr>
        </p:nvSpPr>
        <p:spPr/>
        <p:txBody>
          <a:bodyPr/>
          <a:lstStyle/>
          <a:p>
            <a:pPr marL="114300" indent="0">
              <a:buNone/>
            </a:pPr>
            <a:endParaRPr lang="en-US" dirty="0"/>
          </a:p>
        </p:txBody>
      </p:sp>
      <p:pic>
        <p:nvPicPr>
          <p:cNvPr id="2050" name="Picture 2" descr="https://lh5.googleusercontent.com/AQanPYNXdjtLXvpN7sAhP188NML-zjjfcIKmnC0bynrCtCA6HNZTHxyI17FnkT38qsQWHTFpgnPI2wzjDxTvO4EV9tbdtkD9CSR-nz1S5QSHmgwuodLy_BZaxEwSLxyp83uzug_gtFw">
            <a:extLst>
              <a:ext uri="{FF2B5EF4-FFF2-40B4-BE49-F238E27FC236}">
                <a16:creationId xmlns:a16="http://schemas.microsoft.com/office/drawing/2014/main" id="{FE060E2D-2070-4605-A240-1D6B2B582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152475"/>
            <a:ext cx="4739411" cy="186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178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D4A8-C5BD-468B-9399-17E58935004B}"/>
              </a:ext>
            </a:extLst>
          </p:cNvPr>
          <p:cNvSpPr>
            <a:spLocks noGrp="1"/>
          </p:cNvSpPr>
          <p:nvPr>
            <p:ph type="title"/>
          </p:nvPr>
        </p:nvSpPr>
        <p:spPr/>
        <p:txBody>
          <a:bodyPr>
            <a:normAutofit fontScale="90000"/>
          </a:bodyPr>
          <a:lstStyle/>
          <a:p>
            <a:r>
              <a:rPr lang="en-US" dirty="0"/>
              <a:t>Probability – Bayes Rule</a:t>
            </a:r>
          </a:p>
        </p:txBody>
      </p:sp>
      <p:sp>
        <p:nvSpPr>
          <p:cNvPr id="3" name="Text Placeholder 2">
            <a:extLst>
              <a:ext uri="{FF2B5EF4-FFF2-40B4-BE49-F238E27FC236}">
                <a16:creationId xmlns:a16="http://schemas.microsoft.com/office/drawing/2014/main" id="{31913B1A-6A59-4369-9017-535511F19810}"/>
              </a:ext>
            </a:extLst>
          </p:cNvPr>
          <p:cNvSpPr>
            <a:spLocks noGrp="1"/>
          </p:cNvSpPr>
          <p:nvPr>
            <p:ph type="body" idx="1"/>
          </p:nvPr>
        </p:nvSpPr>
        <p:spPr/>
        <p:txBody>
          <a:bodyPr>
            <a:normAutofit fontScale="92500" lnSpcReduction="20000"/>
          </a:bodyPr>
          <a:lstStyle/>
          <a:p>
            <a:pPr marL="114297" indent="0">
              <a:buNone/>
            </a:pPr>
            <a:r>
              <a:rPr lang="en-US" dirty="0"/>
              <a:t>p(A,B) = p(A|B)*p(B) = p(B|A)*p(A) </a:t>
            </a:r>
          </a:p>
          <a:p>
            <a:pPr marL="114297" indent="0">
              <a:buNone/>
            </a:pPr>
            <a:endParaRPr lang="en-US" dirty="0"/>
          </a:p>
          <a:p>
            <a:pPr marL="114297" indent="0">
              <a:buNone/>
            </a:pPr>
            <a:r>
              <a:rPr lang="en-US" dirty="0"/>
              <a:t>p(X,Y) = p(Y|X)*p(X) </a:t>
            </a:r>
            <a:r>
              <a:rPr lang="en-US" dirty="0">
                <a:sym typeface="Wingdings" panose="05000000000000000000" pitchFamily="2" charset="2"/>
              </a:rPr>
              <a:t> </a:t>
            </a:r>
            <a:r>
              <a:rPr lang="en-US" dirty="0"/>
              <a:t>p(Y|X)* = p(X,Y) / p(X) </a:t>
            </a:r>
            <a:r>
              <a:rPr lang="en-US" baseline="30000" dirty="0"/>
              <a:t>$</a:t>
            </a:r>
            <a:r>
              <a:rPr lang="en-US" dirty="0">
                <a:sym typeface="Wingdings" panose="05000000000000000000" pitchFamily="2" charset="2"/>
              </a:rPr>
              <a:t> </a:t>
            </a:r>
            <a:r>
              <a:rPr lang="en-US" dirty="0"/>
              <a:t>p(Y|X) = (p(X|Y)*p(Y)) / p(X)</a:t>
            </a:r>
          </a:p>
          <a:p>
            <a:pPr marL="114297" indent="0">
              <a:buNone/>
            </a:pPr>
            <a:endParaRPr lang="en-US" dirty="0"/>
          </a:p>
          <a:p>
            <a:pPr marL="114297" indent="0">
              <a:buNone/>
            </a:pPr>
            <a:endParaRPr lang="en-US" dirty="0"/>
          </a:p>
          <a:p>
            <a:pPr marL="114297" indent="0">
              <a:buNone/>
            </a:pPr>
            <a:r>
              <a:rPr lang="en-US" dirty="0"/>
              <a:t>p(Y|X) = </a:t>
            </a:r>
            <a:r>
              <a:rPr lang="en-US" u="sng" dirty="0"/>
              <a:t>p(X|Y)*p(Y)</a:t>
            </a:r>
          </a:p>
          <a:p>
            <a:pPr marL="114297" indent="0">
              <a:buNone/>
            </a:pPr>
            <a:r>
              <a:rPr lang="en-US" dirty="0"/>
              <a:t>	        p(X)</a:t>
            </a:r>
          </a:p>
          <a:p>
            <a:pPr marL="114297" indent="0">
              <a:buNone/>
            </a:pPr>
            <a:endParaRPr lang="en-US" dirty="0"/>
          </a:p>
          <a:p>
            <a:pPr marL="114297" indent="0">
              <a:buNone/>
            </a:pPr>
            <a:endParaRPr lang="en-US" dirty="0"/>
          </a:p>
          <a:p>
            <a:pPr marL="114297" indent="0">
              <a:buNone/>
            </a:pPr>
            <a:endParaRPr lang="en-US" dirty="0"/>
          </a:p>
          <a:p>
            <a:pPr marL="114297" indent="0">
              <a:buNone/>
            </a:pPr>
            <a:endParaRPr lang="en-US" dirty="0"/>
          </a:p>
          <a:p>
            <a:pPr marL="114297" indent="0">
              <a:buNone/>
            </a:pPr>
            <a:r>
              <a:rPr lang="en-US" dirty="0"/>
              <a:t>$ = assuming p(X) &gt; 0 (i.e. our data is possible)</a:t>
            </a:r>
          </a:p>
        </p:txBody>
      </p:sp>
      <p:pic>
        <p:nvPicPr>
          <p:cNvPr id="2050" name="Picture 2">
            <a:extLst>
              <a:ext uri="{FF2B5EF4-FFF2-40B4-BE49-F238E27FC236}">
                <a16:creationId xmlns:a16="http://schemas.microsoft.com/office/drawing/2014/main" id="{272D6DAF-9168-4E39-B043-13E982F77C2F}"/>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176" y="2402951"/>
            <a:ext cx="214312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574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D1AB-2005-4E3D-B9D1-96F79D195A34}"/>
              </a:ext>
            </a:extLst>
          </p:cNvPr>
          <p:cNvSpPr>
            <a:spLocks noGrp="1"/>
          </p:cNvSpPr>
          <p:nvPr>
            <p:ph type="title"/>
          </p:nvPr>
        </p:nvSpPr>
        <p:spPr/>
        <p:txBody>
          <a:bodyPr>
            <a:normAutofit fontScale="90000"/>
          </a:bodyPr>
          <a:lstStyle/>
          <a:p>
            <a:r>
              <a:rPr lang="en-US" dirty="0"/>
              <a:t>Probability – Bayes Rule + Sum Rule</a:t>
            </a:r>
          </a:p>
        </p:txBody>
      </p:sp>
      <p:sp>
        <p:nvSpPr>
          <p:cNvPr id="3" name="Text Placeholder 2">
            <a:extLst>
              <a:ext uri="{FF2B5EF4-FFF2-40B4-BE49-F238E27FC236}">
                <a16:creationId xmlns:a16="http://schemas.microsoft.com/office/drawing/2014/main" id="{0B551B2D-AD28-455C-B746-88D8D8A3A20E}"/>
              </a:ext>
            </a:extLst>
          </p:cNvPr>
          <p:cNvSpPr>
            <a:spLocks noGrp="1"/>
          </p:cNvSpPr>
          <p:nvPr>
            <p:ph type="body" idx="1"/>
          </p:nvPr>
        </p:nvSpPr>
        <p:spPr/>
        <p:txBody>
          <a:bodyPr/>
          <a:lstStyle/>
          <a:p>
            <a:pPr marL="114297" indent="0">
              <a:buNone/>
            </a:pPr>
            <a:r>
              <a:rPr lang="en-US" dirty="0"/>
              <a:t>If we evaluate the </a:t>
            </a:r>
          </a:p>
          <a:p>
            <a:pPr marL="114297" indent="0">
              <a:buNone/>
            </a:pPr>
            <a:r>
              <a:rPr lang="en-US" dirty="0"/>
              <a:t>p(Y = </a:t>
            </a:r>
            <a:r>
              <a:rPr lang="en-US" dirty="0" err="1"/>
              <a:t>y|X</a:t>
            </a:r>
            <a:r>
              <a:rPr lang="en-US" dirty="0"/>
              <a:t> = x) = </a:t>
            </a:r>
            <a:r>
              <a:rPr lang="en-US" u="sng" dirty="0"/>
              <a:t>p(X = x | Y = y)*p(Y = y)</a:t>
            </a:r>
          </a:p>
          <a:p>
            <a:pPr marL="114297" indent="0">
              <a:buNone/>
            </a:pPr>
            <a:r>
              <a:rPr lang="en-US" dirty="0"/>
              <a:t>			p(X = x)</a:t>
            </a:r>
          </a:p>
          <a:p>
            <a:pPr marL="114297" indent="0">
              <a:buNone/>
            </a:pPr>
            <a:endParaRPr lang="en-US" dirty="0"/>
          </a:p>
          <a:p>
            <a:pPr marL="114297" indent="0">
              <a:buNone/>
            </a:pPr>
            <a:r>
              <a:rPr lang="en-US" dirty="0"/>
              <a:t>And we use the </a:t>
            </a:r>
            <a:r>
              <a:rPr lang="en-US" i="1" dirty="0"/>
              <a:t>sum rule</a:t>
            </a:r>
            <a:r>
              <a:rPr lang="en-US" dirty="0"/>
              <a:t>…</a:t>
            </a:r>
          </a:p>
          <a:p>
            <a:pPr marL="114297" indent="0">
              <a:buNone/>
            </a:pPr>
            <a:endParaRPr lang="en-US" dirty="0"/>
          </a:p>
          <a:p>
            <a:pPr marL="114297" indent="0">
              <a:buNone/>
            </a:pPr>
            <a:r>
              <a:rPr lang="en-US" dirty="0"/>
              <a:t>p(Y = </a:t>
            </a:r>
            <a:r>
              <a:rPr lang="en-US" dirty="0" err="1"/>
              <a:t>y|X</a:t>
            </a:r>
            <a:r>
              <a:rPr lang="en-US" dirty="0"/>
              <a:t> = x) = </a:t>
            </a:r>
            <a:r>
              <a:rPr lang="en-US" u="sng" dirty="0"/>
              <a:t>p(X = x | Y = y)*p(Y = y)</a:t>
            </a:r>
          </a:p>
          <a:p>
            <a:pPr marL="114297" indent="0">
              <a:buNone/>
            </a:pPr>
            <a:r>
              <a:rPr lang="en-US" dirty="0"/>
              <a:t>		</a:t>
            </a:r>
            <a:r>
              <a:rPr lang="en-US" sz="2400" dirty="0"/>
              <a:t>∑</a:t>
            </a:r>
            <a:r>
              <a:rPr lang="en-US" sz="2400" baseline="-25000" dirty="0" err="1"/>
              <a:t>y’</a:t>
            </a:r>
            <a:r>
              <a:rPr lang="en-US" dirty="0" err="1"/>
              <a:t>p</a:t>
            </a:r>
            <a:r>
              <a:rPr lang="en-US" dirty="0"/>
              <a:t>(X=</a:t>
            </a:r>
            <a:r>
              <a:rPr lang="en-US" dirty="0" err="1"/>
              <a:t>x|Y</a:t>
            </a:r>
            <a:r>
              <a:rPr lang="en-US" dirty="0"/>
              <a:t>=y’) * p(Y=y’)</a:t>
            </a:r>
          </a:p>
          <a:p>
            <a:pPr marL="114297" indent="0">
              <a:buNone/>
            </a:pPr>
            <a:endParaRPr lang="en-US" dirty="0"/>
          </a:p>
          <a:p>
            <a:pPr marL="114297" indent="0">
              <a:buNone/>
            </a:pPr>
            <a:r>
              <a:rPr lang="en-US" dirty="0"/>
              <a:t>We can compute p(</a:t>
            </a:r>
            <a:r>
              <a:rPr lang="en-US" dirty="0" err="1"/>
              <a:t>y|x</a:t>
            </a:r>
            <a:r>
              <a:rPr lang="en-US" dirty="0"/>
              <a:t>) from nothing but p(</a:t>
            </a:r>
            <a:r>
              <a:rPr lang="en-US" dirty="0" err="1"/>
              <a:t>x|y</a:t>
            </a:r>
            <a:r>
              <a:rPr lang="en-US" dirty="0"/>
              <a:t>) and p(y)</a:t>
            </a:r>
          </a:p>
          <a:p>
            <a:pPr marL="114297" indent="0">
              <a:buNone/>
            </a:pPr>
            <a:endParaRPr lang="en-US" dirty="0"/>
          </a:p>
        </p:txBody>
      </p:sp>
    </p:spTree>
    <p:extLst>
      <p:ext uri="{BB962C8B-B14F-4D97-AF65-F5344CB8AC3E}">
        <p14:creationId xmlns:p14="http://schemas.microsoft.com/office/powerpoint/2010/main" val="3440878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B38F-120D-4427-8B4D-3E5FBC034A70}"/>
              </a:ext>
            </a:extLst>
          </p:cNvPr>
          <p:cNvSpPr>
            <a:spLocks noGrp="1"/>
          </p:cNvSpPr>
          <p:nvPr>
            <p:ph type="title"/>
          </p:nvPr>
        </p:nvSpPr>
        <p:spPr/>
        <p:txBody>
          <a:bodyPr>
            <a:normAutofit fontScale="90000"/>
          </a:bodyPr>
          <a:lstStyle/>
          <a:p>
            <a:r>
              <a:rPr lang="en-US" dirty="0"/>
              <a:t>Naïve Bayes Classification</a:t>
            </a:r>
          </a:p>
        </p:txBody>
      </p:sp>
      <p:sp>
        <p:nvSpPr>
          <p:cNvPr id="3" name="Text Placeholder 2">
            <a:extLst>
              <a:ext uri="{FF2B5EF4-FFF2-40B4-BE49-F238E27FC236}">
                <a16:creationId xmlns:a16="http://schemas.microsoft.com/office/drawing/2014/main" id="{27D36BF4-69CF-43D7-A3E1-8CAE9F627996}"/>
              </a:ext>
            </a:extLst>
          </p:cNvPr>
          <p:cNvSpPr>
            <a:spLocks noGrp="1"/>
          </p:cNvSpPr>
          <p:nvPr>
            <p:ph type="body" idx="1"/>
          </p:nvPr>
        </p:nvSpPr>
        <p:spPr/>
        <p:txBody>
          <a:bodyPr>
            <a:normAutofit lnSpcReduction="10000"/>
          </a:bodyPr>
          <a:lstStyle/>
          <a:p>
            <a:pPr marL="114297" indent="0">
              <a:buNone/>
            </a:pPr>
            <a:r>
              <a:rPr lang="en-US" dirty="0"/>
              <a:t>We want to model the joint probability: p(</a:t>
            </a:r>
            <a:r>
              <a:rPr lang="en-US" dirty="0" err="1"/>
              <a:t>x,y</a:t>
            </a:r>
            <a:r>
              <a:rPr lang="en-US" dirty="0"/>
              <a:t>)</a:t>
            </a:r>
          </a:p>
          <a:p>
            <a:pPr marL="114297" indent="0">
              <a:buNone/>
            </a:pPr>
            <a:endParaRPr lang="en-US" dirty="0"/>
          </a:p>
          <a:p>
            <a:pPr marL="114297" indent="0">
              <a:buNone/>
            </a:pPr>
            <a:r>
              <a:rPr lang="en-US" dirty="0"/>
              <a:t>What we </a:t>
            </a:r>
            <a:r>
              <a:rPr lang="en-US" i="1" dirty="0"/>
              <a:t>actually care</a:t>
            </a:r>
            <a:r>
              <a:rPr lang="en-US" dirty="0"/>
              <a:t> about is the probability of our </a:t>
            </a:r>
            <a:r>
              <a:rPr lang="en-US" i="1" dirty="0"/>
              <a:t>answer</a:t>
            </a:r>
            <a:r>
              <a:rPr lang="en-US" dirty="0"/>
              <a:t> given the </a:t>
            </a:r>
            <a:r>
              <a:rPr lang="en-US" i="1" dirty="0"/>
              <a:t>data</a:t>
            </a:r>
            <a:r>
              <a:rPr lang="en-US" dirty="0"/>
              <a:t>: p(</a:t>
            </a:r>
            <a:r>
              <a:rPr lang="en-US" dirty="0" err="1"/>
              <a:t>y|x</a:t>
            </a:r>
            <a:r>
              <a:rPr lang="en-US" dirty="0"/>
              <a:t>)</a:t>
            </a:r>
          </a:p>
          <a:p>
            <a:pPr marL="114297" indent="0">
              <a:buNone/>
            </a:pPr>
            <a:endParaRPr lang="en-US" dirty="0"/>
          </a:p>
          <a:p>
            <a:pPr marL="114297" indent="0">
              <a:buNone/>
            </a:pPr>
            <a:r>
              <a:rPr lang="en-US" dirty="0"/>
              <a:t>p(Y|X) = </a:t>
            </a:r>
            <a:r>
              <a:rPr lang="en-US" u="sng" dirty="0"/>
              <a:t>p(X|Y)*p(Y)</a:t>
            </a:r>
          </a:p>
          <a:p>
            <a:pPr marL="114297" indent="0">
              <a:buNone/>
            </a:pPr>
            <a:r>
              <a:rPr lang="en-US" dirty="0"/>
              <a:t>	        p(X)</a:t>
            </a:r>
          </a:p>
          <a:p>
            <a:pPr marL="114297" indent="0">
              <a:buNone/>
            </a:pPr>
            <a:endParaRPr lang="en-US" dirty="0"/>
          </a:p>
          <a:p>
            <a:pPr marL="114297" indent="0">
              <a:buNone/>
            </a:pPr>
            <a:r>
              <a:rPr lang="en-US" dirty="0"/>
              <a:t>Or… </a:t>
            </a:r>
          </a:p>
          <a:p>
            <a:pPr marL="114297" indent="0">
              <a:buNone/>
            </a:pPr>
            <a:endParaRPr lang="en-US" dirty="0"/>
          </a:p>
          <a:p>
            <a:pPr marL="114297" indent="0">
              <a:buNone/>
            </a:pPr>
            <a:r>
              <a:rPr lang="en-US" dirty="0"/>
              <a:t>Posterior probability = </a:t>
            </a:r>
            <a:r>
              <a:rPr lang="en-US" u="sng" dirty="0"/>
              <a:t>class-conditional * prior</a:t>
            </a:r>
            <a:endParaRPr lang="en-US" dirty="0"/>
          </a:p>
          <a:p>
            <a:pPr marL="114297" indent="0">
              <a:buNone/>
            </a:pPr>
            <a:r>
              <a:rPr lang="en-US" dirty="0"/>
              <a:t>				evidence</a:t>
            </a:r>
          </a:p>
        </p:txBody>
      </p:sp>
    </p:spTree>
    <p:extLst>
      <p:ext uri="{BB962C8B-B14F-4D97-AF65-F5344CB8AC3E}">
        <p14:creationId xmlns:p14="http://schemas.microsoft.com/office/powerpoint/2010/main" val="3939076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A0E5-91EE-4516-860A-22A53CFD643B}"/>
              </a:ext>
            </a:extLst>
          </p:cNvPr>
          <p:cNvSpPr>
            <a:spLocks noGrp="1"/>
          </p:cNvSpPr>
          <p:nvPr>
            <p:ph type="title"/>
          </p:nvPr>
        </p:nvSpPr>
        <p:spPr/>
        <p:txBody>
          <a:bodyPr>
            <a:normAutofit fontScale="90000"/>
          </a:bodyPr>
          <a:lstStyle/>
          <a:p>
            <a:r>
              <a:rPr lang="en-US" dirty="0"/>
              <a:t>Naïve Bayes Classification</a:t>
            </a:r>
          </a:p>
        </p:txBody>
      </p:sp>
      <p:sp>
        <p:nvSpPr>
          <p:cNvPr id="3" name="Text Placeholder 2">
            <a:extLst>
              <a:ext uri="{FF2B5EF4-FFF2-40B4-BE49-F238E27FC236}">
                <a16:creationId xmlns:a16="http://schemas.microsoft.com/office/drawing/2014/main" id="{2A26F73B-4C15-4D58-B83B-A9420D43F70D}"/>
              </a:ext>
            </a:extLst>
          </p:cNvPr>
          <p:cNvSpPr>
            <a:spLocks noGrp="1"/>
          </p:cNvSpPr>
          <p:nvPr>
            <p:ph type="body" idx="1"/>
          </p:nvPr>
        </p:nvSpPr>
        <p:spPr/>
        <p:txBody>
          <a:bodyPr/>
          <a:lstStyle/>
          <a:p>
            <a:pPr marL="114297" indent="0">
              <a:buNone/>
            </a:pPr>
            <a:r>
              <a:rPr lang="en-US" dirty="0"/>
              <a:t>“What is the possibility that an example is of class </a:t>
            </a:r>
            <a:r>
              <a:rPr lang="en-US" i="1" dirty="0"/>
              <a:t>c</a:t>
            </a:r>
            <a:r>
              <a:rPr lang="en-US" dirty="0"/>
              <a:t> given its observed features?”</a:t>
            </a:r>
          </a:p>
          <a:p>
            <a:pPr marL="114297" indent="0">
              <a:buNone/>
            </a:pPr>
            <a:r>
              <a:rPr lang="en-US" dirty="0"/>
              <a:t>	- What is the probability it is a grad (pos) given its HS outcomes?</a:t>
            </a:r>
          </a:p>
          <a:p>
            <a:pPr marL="114297" indent="0">
              <a:buNone/>
            </a:pPr>
            <a:endParaRPr lang="en-US" dirty="0"/>
          </a:p>
          <a:p>
            <a:pPr marL="114297" indent="0">
              <a:buNone/>
            </a:pPr>
            <a:r>
              <a:rPr lang="en-US" b="1" dirty="0"/>
              <a:t>Given a HS </a:t>
            </a:r>
            <a:r>
              <a:rPr lang="en-US" b="1" i="1" dirty="0"/>
              <a:t>x</a:t>
            </a:r>
            <a:r>
              <a:rPr lang="en-US" b="1" dirty="0"/>
              <a:t>:</a:t>
            </a:r>
          </a:p>
          <a:p>
            <a:pPr marL="114297" indent="0">
              <a:buNone/>
            </a:pPr>
            <a:r>
              <a:rPr lang="en-US" dirty="0"/>
              <a:t>If p(pos | x) &gt;= p(neg | x)</a:t>
            </a:r>
          </a:p>
          <a:p>
            <a:pPr marL="114297" indent="0">
              <a:buNone/>
            </a:pPr>
            <a:r>
              <a:rPr lang="en-US" dirty="0"/>
              <a:t>	classify as pos</a:t>
            </a:r>
          </a:p>
          <a:p>
            <a:pPr marL="114297" indent="0">
              <a:buNone/>
            </a:pPr>
            <a:r>
              <a:rPr lang="en-US" dirty="0"/>
              <a:t>Else</a:t>
            </a:r>
          </a:p>
          <a:p>
            <a:pPr marL="114297" indent="0">
              <a:buNone/>
            </a:pPr>
            <a:r>
              <a:rPr lang="en-US" dirty="0"/>
              <a:t>	classify as neg</a:t>
            </a:r>
          </a:p>
        </p:txBody>
      </p:sp>
    </p:spTree>
    <p:extLst>
      <p:ext uri="{BB962C8B-B14F-4D97-AF65-F5344CB8AC3E}">
        <p14:creationId xmlns:p14="http://schemas.microsoft.com/office/powerpoint/2010/main" val="80303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A8625D-2D1F-4324-B913-F1CDD3331455}"/>
              </a:ext>
            </a:extLst>
          </p:cNvPr>
          <p:cNvSpPr>
            <a:spLocks noGrp="1"/>
          </p:cNvSpPr>
          <p:nvPr>
            <p:ph type="title"/>
          </p:nvPr>
        </p:nvSpPr>
        <p:spPr/>
        <p:txBody>
          <a:bodyPr>
            <a:normAutofit fontScale="90000"/>
          </a:bodyPr>
          <a:lstStyle/>
          <a:p>
            <a:r>
              <a:rPr lang="en-US" dirty="0"/>
              <a:t>Naïve Bayes</a:t>
            </a:r>
          </a:p>
        </p:txBody>
      </p:sp>
      <p:sp>
        <p:nvSpPr>
          <p:cNvPr id="6" name="Text Placeholder 5">
            <a:extLst>
              <a:ext uri="{FF2B5EF4-FFF2-40B4-BE49-F238E27FC236}">
                <a16:creationId xmlns:a16="http://schemas.microsoft.com/office/drawing/2014/main" id="{A48D3986-1024-4C90-98AF-7CA162705C8E}"/>
              </a:ext>
            </a:extLst>
          </p:cNvPr>
          <p:cNvSpPr>
            <a:spLocks noGrp="1"/>
          </p:cNvSpPr>
          <p:nvPr>
            <p:ph type="body" idx="1"/>
          </p:nvPr>
        </p:nvSpPr>
        <p:spPr/>
        <p:txBody>
          <a:bodyPr/>
          <a:lstStyle/>
          <a:p>
            <a:pPr marL="114297" indent="0">
              <a:buNone/>
            </a:pPr>
            <a:r>
              <a:rPr lang="en-US" dirty="0"/>
              <a:t>PROS</a:t>
            </a:r>
          </a:p>
          <a:p>
            <a:pPr marL="114297" indent="0">
              <a:buNone/>
            </a:pPr>
            <a:r>
              <a:rPr lang="en-US" dirty="0"/>
              <a:t>	Very simple, efficient algorithm</a:t>
            </a:r>
          </a:p>
          <a:p>
            <a:pPr marL="114297" indent="0">
              <a:buNone/>
            </a:pPr>
            <a:r>
              <a:rPr lang="en-US" dirty="0"/>
              <a:t>	Works well for smaller data sets</a:t>
            </a:r>
          </a:p>
          <a:p>
            <a:pPr marL="114297" indent="0">
              <a:buNone/>
            </a:pPr>
            <a:r>
              <a:rPr lang="en-US" dirty="0"/>
              <a:t>	Easy to try (just see if it works!)</a:t>
            </a:r>
          </a:p>
          <a:p>
            <a:pPr marL="114297" indent="0">
              <a:buNone/>
            </a:pPr>
            <a:endParaRPr lang="en-US" dirty="0"/>
          </a:p>
          <a:p>
            <a:pPr marL="114297" indent="0">
              <a:buNone/>
            </a:pPr>
            <a:r>
              <a:rPr lang="en-US" dirty="0"/>
              <a:t>CONS</a:t>
            </a:r>
          </a:p>
          <a:p>
            <a:pPr marL="114297" indent="0">
              <a:buNone/>
            </a:pPr>
            <a:r>
              <a:rPr lang="en-US" dirty="0"/>
              <a:t>	Makes an assumption about x</a:t>
            </a:r>
          </a:p>
          <a:p>
            <a:pPr marL="114297" indent="0">
              <a:buNone/>
            </a:pPr>
            <a:r>
              <a:rPr lang="en-US" dirty="0"/>
              <a:t>	Can inherit Bias</a:t>
            </a:r>
          </a:p>
        </p:txBody>
      </p:sp>
    </p:spTree>
    <p:extLst>
      <p:ext uri="{BB962C8B-B14F-4D97-AF65-F5344CB8AC3E}">
        <p14:creationId xmlns:p14="http://schemas.microsoft.com/office/powerpoint/2010/main" val="8845251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3B52-5AB7-428F-A6A5-789C26BAC8DD}"/>
              </a:ext>
            </a:extLst>
          </p:cNvPr>
          <p:cNvSpPr>
            <a:spLocks noGrp="1"/>
          </p:cNvSpPr>
          <p:nvPr>
            <p:ph type="title"/>
          </p:nvPr>
        </p:nvSpPr>
        <p:spPr/>
        <p:txBody>
          <a:bodyPr>
            <a:normAutofit fontScale="90000"/>
          </a:bodyPr>
          <a:lstStyle/>
          <a:p>
            <a:r>
              <a:rPr lang="en-US" dirty="0"/>
              <a:t>Class-conditional probability p(X | Y)</a:t>
            </a:r>
          </a:p>
        </p:txBody>
      </p:sp>
      <p:sp>
        <p:nvSpPr>
          <p:cNvPr id="3" name="Text Placeholder 2">
            <a:extLst>
              <a:ext uri="{FF2B5EF4-FFF2-40B4-BE49-F238E27FC236}">
                <a16:creationId xmlns:a16="http://schemas.microsoft.com/office/drawing/2014/main" id="{EB8C7143-78DA-446C-9449-3C6265F2CDCA}"/>
              </a:ext>
            </a:extLst>
          </p:cNvPr>
          <p:cNvSpPr>
            <a:spLocks noGrp="1"/>
          </p:cNvSpPr>
          <p:nvPr>
            <p:ph type="body" idx="1"/>
          </p:nvPr>
        </p:nvSpPr>
        <p:spPr/>
        <p:txBody>
          <a:bodyPr/>
          <a:lstStyle/>
          <a:p>
            <a:pPr marL="114297" indent="0">
              <a:buNone/>
            </a:pPr>
            <a:r>
              <a:rPr lang="en-US" dirty="0"/>
              <a:t>i.e. “Likelihood”</a:t>
            </a:r>
          </a:p>
          <a:p>
            <a:pPr marL="114297" indent="0">
              <a:buNone/>
            </a:pPr>
            <a:r>
              <a:rPr lang="en-US" dirty="0"/>
              <a:t>“Given (or </a:t>
            </a:r>
            <a:r>
              <a:rPr lang="en-US" i="1" dirty="0"/>
              <a:t>assuming</a:t>
            </a:r>
            <a:r>
              <a:rPr lang="en-US" dirty="0"/>
              <a:t>) y = c, what is the probability x is observed?”</a:t>
            </a:r>
          </a:p>
          <a:p>
            <a:pPr marL="114297" indent="0">
              <a:buNone/>
            </a:pPr>
            <a:endParaRPr lang="en-US" dirty="0"/>
          </a:p>
          <a:p>
            <a:pPr marL="114297" indent="0">
              <a:buNone/>
            </a:pPr>
            <a:r>
              <a:rPr lang="en-US" dirty="0"/>
              <a:t>“Given my assumptions about failing students, what’s the probability that I see this particular student?”</a:t>
            </a:r>
          </a:p>
          <a:p>
            <a:pPr marL="114297" indent="0">
              <a:buNone/>
            </a:pPr>
            <a:endParaRPr lang="en-US" dirty="0"/>
          </a:p>
          <a:p>
            <a:pPr marL="114297" indent="0">
              <a:buNone/>
            </a:pPr>
            <a:r>
              <a:rPr lang="en-US" dirty="0"/>
              <a:t>p(x = [GPA=1.2,SAT=550] | y = neg)</a:t>
            </a:r>
          </a:p>
          <a:p>
            <a:pPr marL="114297" indent="0">
              <a:buNone/>
            </a:pPr>
            <a:endParaRPr lang="en-US" dirty="0"/>
          </a:p>
          <a:p>
            <a:pPr marL="114297" indent="0">
              <a:buNone/>
            </a:pPr>
            <a:r>
              <a:rPr lang="en-US" dirty="0"/>
              <a:t>NOTE: Now we’re assuming joint probability of </a:t>
            </a:r>
            <a:r>
              <a:rPr lang="en-US" i="1" dirty="0"/>
              <a:t>features</a:t>
            </a:r>
            <a:endParaRPr lang="en-US" dirty="0"/>
          </a:p>
        </p:txBody>
      </p:sp>
    </p:spTree>
    <p:extLst>
      <p:ext uri="{BB962C8B-B14F-4D97-AF65-F5344CB8AC3E}">
        <p14:creationId xmlns:p14="http://schemas.microsoft.com/office/powerpoint/2010/main" val="4019273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3B52-5AB7-428F-A6A5-789C26BAC8DD}"/>
              </a:ext>
            </a:extLst>
          </p:cNvPr>
          <p:cNvSpPr>
            <a:spLocks noGrp="1"/>
          </p:cNvSpPr>
          <p:nvPr>
            <p:ph type="title"/>
          </p:nvPr>
        </p:nvSpPr>
        <p:spPr/>
        <p:txBody>
          <a:bodyPr>
            <a:normAutofit fontScale="90000"/>
          </a:bodyPr>
          <a:lstStyle/>
          <a:p>
            <a:r>
              <a:rPr lang="en-US" dirty="0"/>
              <a:t>Naïve Bayes – Assumption of Independence</a:t>
            </a:r>
          </a:p>
        </p:txBody>
      </p:sp>
      <p:sp>
        <p:nvSpPr>
          <p:cNvPr id="3" name="Text Placeholder 2">
            <a:extLst>
              <a:ext uri="{FF2B5EF4-FFF2-40B4-BE49-F238E27FC236}">
                <a16:creationId xmlns:a16="http://schemas.microsoft.com/office/drawing/2014/main" id="{EB8C7143-78DA-446C-9449-3C6265F2CDCA}"/>
              </a:ext>
            </a:extLst>
          </p:cNvPr>
          <p:cNvSpPr>
            <a:spLocks noGrp="1"/>
          </p:cNvSpPr>
          <p:nvPr>
            <p:ph type="body" idx="1"/>
          </p:nvPr>
        </p:nvSpPr>
        <p:spPr/>
        <p:txBody>
          <a:bodyPr/>
          <a:lstStyle/>
          <a:p>
            <a:pPr marL="114297" indent="0">
              <a:buNone/>
            </a:pPr>
            <a:r>
              <a:rPr lang="en-US" dirty="0"/>
              <a:t>Features of </a:t>
            </a:r>
            <a:r>
              <a:rPr lang="en-US" b="1" dirty="0"/>
              <a:t>x</a:t>
            </a:r>
            <a:r>
              <a:rPr lang="en-US" dirty="0"/>
              <a:t> are </a:t>
            </a:r>
            <a:r>
              <a:rPr lang="en-US" i="1" dirty="0"/>
              <a:t>conditionally independent</a:t>
            </a:r>
            <a:r>
              <a:rPr lang="en-US" dirty="0"/>
              <a:t> for a given class </a:t>
            </a:r>
            <a:r>
              <a:rPr lang="en-US" b="1" dirty="0"/>
              <a:t>y.</a:t>
            </a:r>
            <a:endParaRPr lang="en-US" dirty="0"/>
          </a:p>
        </p:txBody>
      </p:sp>
    </p:spTree>
    <p:extLst>
      <p:ext uri="{BB962C8B-B14F-4D97-AF65-F5344CB8AC3E}">
        <p14:creationId xmlns:p14="http://schemas.microsoft.com/office/powerpoint/2010/main" val="9890935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3B52-5AB7-428F-A6A5-789C26BAC8DD}"/>
              </a:ext>
            </a:extLst>
          </p:cNvPr>
          <p:cNvSpPr>
            <a:spLocks noGrp="1"/>
          </p:cNvSpPr>
          <p:nvPr>
            <p:ph type="title"/>
          </p:nvPr>
        </p:nvSpPr>
        <p:spPr/>
        <p:txBody>
          <a:bodyPr>
            <a:normAutofit fontScale="90000"/>
          </a:bodyPr>
          <a:lstStyle/>
          <a:p>
            <a:r>
              <a:rPr lang="en-US" dirty="0"/>
              <a:t>Naïve Bayes – Assumption of Independence</a:t>
            </a:r>
          </a:p>
        </p:txBody>
      </p:sp>
      <p:sp>
        <p:nvSpPr>
          <p:cNvPr id="3" name="Text Placeholder 2">
            <a:extLst>
              <a:ext uri="{FF2B5EF4-FFF2-40B4-BE49-F238E27FC236}">
                <a16:creationId xmlns:a16="http://schemas.microsoft.com/office/drawing/2014/main" id="{EB8C7143-78DA-446C-9449-3C6265F2CDCA}"/>
              </a:ext>
            </a:extLst>
          </p:cNvPr>
          <p:cNvSpPr>
            <a:spLocks noGrp="1"/>
          </p:cNvSpPr>
          <p:nvPr>
            <p:ph type="body" idx="1"/>
          </p:nvPr>
        </p:nvSpPr>
        <p:spPr/>
        <p:txBody>
          <a:bodyPr/>
          <a:lstStyle/>
          <a:p>
            <a:pPr marL="114297" indent="0">
              <a:buNone/>
            </a:pPr>
            <a:r>
              <a:rPr lang="en-US" dirty="0"/>
              <a:t>Features of </a:t>
            </a:r>
            <a:r>
              <a:rPr lang="en-US" b="1" dirty="0"/>
              <a:t>x</a:t>
            </a:r>
            <a:r>
              <a:rPr lang="en-US" dirty="0"/>
              <a:t> are </a:t>
            </a:r>
            <a:r>
              <a:rPr lang="en-US" i="1" dirty="0"/>
              <a:t>conditionally independent</a:t>
            </a:r>
            <a:r>
              <a:rPr lang="en-US" dirty="0"/>
              <a:t> for a given class </a:t>
            </a:r>
            <a:r>
              <a:rPr lang="en-US" b="1" dirty="0"/>
              <a:t>y</a:t>
            </a:r>
            <a:r>
              <a:rPr lang="en-US" dirty="0"/>
              <a:t>.</a:t>
            </a:r>
          </a:p>
          <a:p>
            <a:pPr marL="114297" indent="0">
              <a:buNone/>
            </a:pPr>
            <a:endParaRPr lang="en-US" dirty="0"/>
          </a:p>
          <a:p>
            <a:pPr marL="114297" indent="0">
              <a:buNone/>
            </a:pPr>
            <a:endParaRPr lang="en-US" dirty="0"/>
          </a:p>
          <a:p>
            <a:pPr marL="114297" indent="0">
              <a:buNone/>
            </a:pPr>
            <a:r>
              <a:rPr lang="en-US" dirty="0"/>
              <a:t>Take two weighted coins, C</a:t>
            </a:r>
            <a:r>
              <a:rPr lang="en-US" baseline="-25000" dirty="0"/>
              <a:t>1</a:t>
            </a:r>
            <a:r>
              <a:rPr lang="en-US" dirty="0"/>
              <a:t> and C</a:t>
            </a:r>
            <a:r>
              <a:rPr lang="en-US" baseline="-25000" dirty="0"/>
              <a:t>2</a:t>
            </a:r>
            <a:r>
              <a:rPr lang="en-US" dirty="0"/>
              <a:t>.</a:t>
            </a:r>
          </a:p>
        </p:txBody>
      </p:sp>
    </p:spTree>
    <p:extLst>
      <p:ext uri="{BB962C8B-B14F-4D97-AF65-F5344CB8AC3E}">
        <p14:creationId xmlns:p14="http://schemas.microsoft.com/office/powerpoint/2010/main" val="1062397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3B52-5AB7-428F-A6A5-789C26BAC8DD}"/>
              </a:ext>
            </a:extLst>
          </p:cNvPr>
          <p:cNvSpPr>
            <a:spLocks noGrp="1"/>
          </p:cNvSpPr>
          <p:nvPr>
            <p:ph type="title"/>
          </p:nvPr>
        </p:nvSpPr>
        <p:spPr/>
        <p:txBody>
          <a:bodyPr>
            <a:normAutofit fontScale="90000"/>
          </a:bodyPr>
          <a:lstStyle/>
          <a:p>
            <a:r>
              <a:rPr lang="en-US" dirty="0"/>
              <a:t>Naïve Bayes – Assumption of Independence</a:t>
            </a:r>
          </a:p>
        </p:txBody>
      </p:sp>
      <p:sp>
        <p:nvSpPr>
          <p:cNvPr id="3" name="Text Placeholder 2">
            <a:extLst>
              <a:ext uri="{FF2B5EF4-FFF2-40B4-BE49-F238E27FC236}">
                <a16:creationId xmlns:a16="http://schemas.microsoft.com/office/drawing/2014/main" id="{EB8C7143-78DA-446C-9449-3C6265F2CDCA}"/>
              </a:ext>
            </a:extLst>
          </p:cNvPr>
          <p:cNvSpPr>
            <a:spLocks noGrp="1"/>
          </p:cNvSpPr>
          <p:nvPr>
            <p:ph type="body" idx="1"/>
          </p:nvPr>
        </p:nvSpPr>
        <p:spPr/>
        <p:txBody>
          <a:bodyPr/>
          <a:lstStyle/>
          <a:p>
            <a:pPr marL="114297" indent="0">
              <a:buNone/>
            </a:pPr>
            <a:r>
              <a:rPr lang="en-US" dirty="0"/>
              <a:t>Features of </a:t>
            </a:r>
            <a:r>
              <a:rPr lang="en-US" b="1" dirty="0"/>
              <a:t>x</a:t>
            </a:r>
            <a:r>
              <a:rPr lang="en-US" dirty="0"/>
              <a:t> are </a:t>
            </a:r>
            <a:r>
              <a:rPr lang="en-US" i="1" dirty="0"/>
              <a:t>conditionally independent</a:t>
            </a:r>
            <a:r>
              <a:rPr lang="en-US" dirty="0"/>
              <a:t> for a given class </a:t>
            </a:r>
            <a:r>
              <a:rPr lang="en-US" b="1" dirty="0"/>
              <a:t>y</a:t>
            </a:r>
            <a:r>
              <a:rPr lang="en-US" dirty="0"/>
              <a:t>.</a:t>
            </a:r>
          </a:p>
          <a:p>
            <a:pPr marL="114297" indent="0">
              <a:buNone/>
            </a:pPr>
            <a:endParaRPr lang="en-US" dirty="0"/>
          </a:p>
          <a:p>
            <a:pPr marL="114297" indent="0">
              <a:buNone/>
            </a:pPr>
            <a:endParaRPr lang="en-US" dirty="0"/>
          </a:p>
          <a:p>
            <a:pPr marL="114297" indent="0">
              <a:buNone/>
            </a:pPr>
            <a:r>
              <a:rPr lang="en-US" dirty="0"/>
              <a:t>Take two weighted coins, C</a:t>
            </a:r>
            <a:r>
              <a:rPr lang="en-US" baseline="-25000" dirty="0"/>
              <a:t>1</a:t>
            </a:r>
            <a:r>
              <a:rPr lang="en-US" dirty="0"/>
              <a:t> and C</a:t>
            </a:r>
            <a:r>
              <a:rPr lang="en-US" baseline="-25000" dirty="0"/>
              <a:t>2</a:t>
            </a:r>
            <a:r>
              <a:rPr lang="en-US" dirty="0"/>
              <a:t>.</a:t>
            </a:r>
          </a:p>
          <a:p>
            <a:pPr marL="114297" indent="0">
              <a:buNone/>
            </a:pPr>
            <a:r>
              <a:rPr lang="en-US" dirty="0"/>
              <a:t>Pick a coin and flip it 3 times. Which coin did we flip?</a:t>
            </a:r>
          </a:p>
          <a:p>
            <a:pPr marL="114297" indent="0">
              <a:buNone/>
            </a:pPr>
            <a:r>
              <a:rPr lang="en-US" dirty="0"/>
              <a:t>p(x=[HHT] | C</a:t>
            </a:r>
            <a:r>
              <a:rPr lang="en-US" baseline="-25000" dirty="0"/>
              <a:t>1</a:t>
            </a:r>
            <a:r>
              <a:rPr lang="en-US" dirty="0"/>
              <a:t>) = p(H|C</a:t>
            </a:r>
            <a:r>
              <a:rPr lang="en-US" baseline="-25000" dirty="0"/>
              <a:t>1</a:t>
            </a:r>
            <a:r>
              <a:rPr lang="en-US" dirty="0"/>
              <a:t>) * p(H|C</a:t>
            </a:r>
            <a:r>
              <a:rPr lang="en-US" baseline="-25000" dirty="0"/>
              <a:t>1</a:t>
            </a:r>
            <a:r>
              <a:rPr lang="en-US" dirty="0"/>
              <a:t>) * p(T|C</a:t>
            </a:r>
            <a:r>
              <a:rPr lang="en-US" baseline="-25000" dirty="0"/>
              <a:t>1</a:t>
            </a:r>
            <a:r>
              <a:rPr lang="en-US" dirty="0"/>
              <a:t>)</a:t>
            </a:r>
          </a:p>
          <a:p>
            <a:pPr marL="114297" indent="0">
              <a:buNone/>
            </a:pPr>
            <a:r>
              <a:rPr lang="en-US" dirty="0"/>
              <a:t>Vs</a:t>
            </a:r>
          </a:p>
          <a:p>
            <a:pPr marL="114297" indent="0">
              <a:buNone/>
            </a:pPr>
            <a:r>
              <a:rPr lang="en-US" dirty="0"/>
              <a:t>p(x=[HHT] | C</a:t>
            </a:r>
            <a:r>
              <a:rPr lang="en-US" baseline="-25000" dirty="0"/>
              <a:t>2</a:t>
            </a:r>
            <a:r>
              <a:rPr lang="en-US" dirty="0"/>
              <a:t>) = p(H|C</a:t>
            </a:r>
            <a:r>
              <a:rPr lang="en-US" baseline="-25000" dirty="0"/>
              <a:t>2</a:t>
            </a:r>
            <a:r>
              <a:rPr lang="en-US" dirty="0"/>
              <a:t>) * p(H|C</a:t>
            </a:r>
            <a:r>
              <a:rPr lang="en-US" baseline="-25000" dirty="0"/>
              <a:t>2</a:t>
            </a:r>
            <a:r>
              <a:rPr lang="en-US" dirty="0"/>
              <a:t>) * p(T|C</a:t>
            </a:r>
            <a:r>
              <a:rPr lang="en-US" baseline="-25000" dirty="0"/>
              <a:t>2</a:t>
            </a:r>
            <a:r>
              <a:rPr lang="en-US" dirty="0"/>
              <a:t>)</a:t>
            </a:r>
          </a:p>
          <a:p>
            <a:pPr marL="114297" indent="0">
              <a:buNone/>
            </a:pPr>
            <a:endParaRPr lang="en-US" dirty="0"/>
          </a:p>
        </p:txBody>
      </p:sp>
    </p:spTree>
    <p:extLst>
      <p:ext uri="{BB962C8B-B14F-4D97-AF65-F5344CB8AC3E}">
        <p14:creationId xmlns:p14="http://schemas.microsoft.com/office/powerpoint/2010/main" val="25634958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3B52-5AB7-428F-A6A5-789C26BAC8DD}"/>
              </a:ext>
            </a:extLst>
          </p:cNvPr>
          <p:cNvSpPr>
            <a:spLocks noGrp="1"/>
          </p:cNvSpPr>
          <p:nvPr>
            <p:ph type="title"/>
          </p:nvPr>
        </p:nvSpPr>
        <p:spPr/>
        <p:txBody>
          <a:bodyPr>
            <a:normAutofit fontScale="90000"/>
          </a:bodyPr>
          <a:lstStyle/>
          <a:p>
            <a:r>
              <a:rPr lang="en-US" dirty="0"/>
              <a:t>Naïve Bayes – Assumption of Independence</a:t>
            </a:r>
          </a:p>
        </p:txBody>
      </p:sp>
      <p:sp>
        <p:nvSpPr>
          <p:cNvPr id="3" name="Text Placeholder 2">
            <a:extLst>
              <a:ext uri="{FF2B5EF4-FFF2-40B4-BE49-F238E27FC236}">
                <a16:creationId xmlns:a16="http://schemas.microsoft.com/office/drawing/2014/main" id="{EB8C7143-78DA-446C-9449-3C6265F2CDCA}"/>
              </a:ext>
            </a:extLst>
          </p:cNvPr>
          <p:cNvSpPr>
            <a:spLocks noGrp="1"/>
          </p:cNvSpPr>
          <p:nvPr>
            <p:ph type="body" idx="1"/>
          </p:nvPr>
        </p:nvSpPr>
        <p:spPr/>
        <p:txBody>
          <a:bodyPr/>
          <a:lstStyle/>
          <a:p>
            <a:pPr marL="114297" indent="0">
              <a:buNone/>
            </a:pPr>
            <a:r>
              <a:rPr lang="en-US" dirty="0"/>
              <a:t>Features of </a:t>
            </a:r>
            <a:r>
              <a:rPr lang="en-US" b="1" dirty="0"/>
              <a:t>x</a:t>
            </a:r>
            <a:r>
              <a:rPr lang="en-US" dirty="0"/>
              <a:t> are </a:t>
            </a:r>
            <a:r>
              <a:rPr lang="en-US" i="1" dirty="0"/>
              <a:t>conditionally independent</a:t>
            </a:r>
            <a:r>
              <a:rPr lang="en-US" dirty="0"/>
              <a:t> for a given class </a:t>
            </a:r>
            <a:r>
              <a:rPr lang="en-US" b="1" dirty="0"/>
              <a:t>y</a:t>
            </a:r>
            <a:r>
              <a:rPr lang="en-US" dirty="0"/>
              <a:t>.</a:t>
            </a:r>
          </a:p>
          <a:p>
            <a:pPr marL="114297" indent="0">
              <a:buNone/>
            </a:pPr>
            <a:endParaRPr lang="en-US" dirty="0"/>
          </a:p>
          <a:p>
            <a:pPr marL="114297" indent="0">
              <a:buNone/>
            </a:pPr>
            <a:endParaRPr lang="en-US" dirty="0"/>
          </a:p>
          <a:p>
            <a:pPr marL="114297" indent="0">
              <a:buNone/>
            </a:pPr>
            <a:r>
              <a:rPr lang="en-US" dirty="0"/>
              <a:t>Take two weighted coins, C</a:t>
            </a:r>
            <a:r>
              <a:rPr lang="en-US" baseline="-25000" dirty="0"/>
              <a:t>1</a:t>
            </a:r>
            <a:r>
              <a:rPr lang="en-US" dirty="0"/>
              <a:t> and C</a:t>
            </a:r>
            <a:r>
              <a:rPr lang="en-US" baseline="-25000" dirty="0"/>
              <a:t>2</a:t>
            </a:r>
            <a:r>
              <a:rPr lang="en-US" dirty="0"/>
              <a:t>.</a:t>
            </a:r>
          </a:p>
          <a:p>
            <a:pPr marL="114297" indent="0">
              <a:buNone/>
            </a:pPr>
            <a:r>
              <a:rPr lang="en-US" dirty="0"/>
              <a:t>Pick a coin and flip it 3 times. Which coin did we flip?</a:t>
            </a:r>
          </a:p>
          <a:p>
            <a:pPr marL="114297" indent="0">
              <a:buNone/>
            </a:pPr>
            <a:r>
              <a:rPr lang="en-US" dirty="0"/>
              <a:t>p(x=[HHT] | C</a:t>
            </a:r>
            <a:r>
              <a:rPr lang="en-US" baseline="-25000" dirty="0"/>
              <a:t>1</a:t>
            </a:r>
            <a:r>
              <a:rPr lang="en-US" dirty="0"/>
              <a:t>) = p(H|C</a:t>
            </a:r>
            <a:r>
              <a:rPr lang="en-US" baseline="-25000" dirty="0"/>
              <a:t>1</a:t>
            </a:r>
            <a:r>
              <a:rPr lang="en-US" dirty="0"/>
              <a:t>) * p(H|C</a:t>
            </a:r>
            <a:r>
              <a:rPr lang="en-US" baseline="-25000" dirty="0"/>
              <a:t>1</a:t>
            </a:r>
            <a:r>
              <a:rPr lang="en-US" dirty="0"/>
              <a:t>) * p(T|C</a:t>
            </a:r>
            <a:r>
              <a:rPr lang="en-US" baseline="-25000" dirty="0"/>
              <a:t>1</a:t>
            </a:r>
            <a:r>
              <a:rPr lang="en-US" dirty="0"/>
              <a:t>)</a:t>
            </a:r>
          </a:p>
          <a:p>
            <a:pPr marL="114297" indent="0">
              <a:buNone/>
            </a:pPr>
            <a:r>
              <a:rPr lang="en-US" dirty="0"/>
              <a:t>Vs</a:t>
            </a:r>
          </a:p>
          <a:p>
            <a:pPr marL="114297" indent="0">
              <a:buNone/>
            </a:pPr>
            <a:r>
              <a:rPr lang="en-US" dirty="0"/>
              <a:t>p(x=[HHT] | C</a:t>
            </a:r>
            <a:r>
              <a:rPr lang="en-US" baseline="-25000" dirty="0"/>
              <a:t>2</a:t>
            </a:r>
            <a:r>
              <a:rPr lang="en-US" dirty="0"/>
              <a:t>) = p(H|C</a:t>
            </a:r>
            <a:r>
              <a:rPr lang="en-US" baseline="-25000" dirty="0"/>
              <a:t>2</a:t>
            </a:r>
            <a:r>
              <a:rPr lang="en-US" dirty="0"/>
              <a:t>) * p(H|C</a:t>
            </a:r>
            <a:r>
              <a:rPr lang="en-US" baseline="-25000" dirty="0"/>
              <a:t>2</a:t>
            </a:r>
            <a:r>
              <a:rPr lang="en-US" dirty="0"/>
              <a:t>) * p(T|C</a:t>
            </a:r>
            <a:r>
              <a:rPr lang="en-US" baseline="-25000" dirty="0"/>
              <a:t>2</a:t>
            </a:r>
            <a:r>
              <a:rPr lang="en-US" dirty="0"/>
              <a:t>)</a:t>
            </a:r>
          </a:p>
          <a:p>
            <a:pPr marL="114297" indent="0">
              <a:buNone/>
            </a:pPr>
            <a:endParaRPr lang="en-US" dirty="0"/>
          </a:p>
          <a:p>
            <a:pPr marL="114297" indent="0">
              <a:buNone/>
            </a:pPr>
            <a:r>
              <a:rPr lang="en-US" dirty="0"/>
              <a:t>Draw 3 cards from a deck of cards, one at a time (no replacement). Does this still hold?</a:t>
            </a:r>
          </a:p>
          <a:p>
            <a:pPr marL="114297" indent="0">
              <a:buNone/>
            </a:pPr>
            <a:endParaRPr lang="en-US" dirty="0"/>
          </a:p>
        </p:txBody>
      </p:sp>
    </p:spTree>
    <p:extLst>
      <p:ext uri="{BB962C8B-B14F-4D97-AF65-F5344CB8AC3E}">
        <p14:creationId xmlns:p14="http://schemas.microsoft.com/office/powerpoint/2010/main" val="17778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E9C8-12A7-4059-A92A-2D0CF954E0EC}"/>
              </a:ext>
            </a:extLst>
          </p:cNvPr>
          <p:cNvSpPr>
            <a:spLocks noGrp="1"/>
          </p:cNvSpPr>
          <p:nvPr>
            <p:ph type="title"/>
          </p:nvPr>
        </p:nvSpPr>
        <p:spPr/>
        <p:txBody>
          <a:bodyPr/>
          <a:lstStyle/>
          <a:p>
            <a:r>
              <a:rPr lang="en-US" dirty="0"/>
              <a:t>What is “Experience”?</a:t>
            </a:r>
          </a:p>
        </p:txBody>
      </p:sp>
      <p:sp>
        <p:nvSpPr>
          <p:cNvPr id="3" name="Text Placeholder 2">
            <a:extLst>
              <a:ext uri="{FF2B5EF4-FFF2-40B4-BE49-F238E27FC236}">
                <a16:creationId xmlns:a16="http://schemas.microsoft.com/office/drawing/2014/main" id="{3E3796DA-CBDE-4F06-89F1-7B6E18FAC222}"/>
              </a:ext>
            </a:extLst>
          </p:cNvPr>
          <p:cNvSpPr>
            <a:spLocks noGrp="1"/>
          </p:cNvSpPr>
          <p:nvPr>
            <p:ph type="body" idx="1"/>
          </p:nvPr>
        </p:nvSpPr>
        <p:spPr/>
        <p:txBody>
          <a:bodyPr/>
          <a:lstStyle/>
          <a:p>
            <a:pPr marL="114300" indent="0">
              <a:buNone/>
            </a:pPr>
            <a:endParaRPr lang="en-US" dirty="0"/>
          </a:p>
        </p:txBody>
      </p:sp>
      <p:pic>
        <p:nvPicPr>
          <p:cNvPr id="2050" name="Picture 2" descr="https://lh5.googleusercontent.com/AQanPYNXdjtLXvpN7sAhP188NML-zjjfcIKmnC0bynrCtCA6HNZTHxyI17FnkT38qsQWHTFpgnPI2wzjDxTvO4EV9tbdtkD9CSR-nz1S5QSHmgwuodLy_BZaxEwSLxyp83uzug_gtFw">
            <a:extLst>
              <a:ext uri="{FF2B5EF4-FFF2-40B4-BE49-F238E27FC236}">
                <a16:creationId xmlns:a16="http://schemas.microsoft.com/office/drawing/2014/main" id="{FE060E2D-2070-4605-A240-1D6B2B582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52475"/>
            <a:ext cx="4739411" cy="186871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NFNF_63pAPDl_NRW4bDLj6JBvpZmRh1SgYeZ5fBOunXtXavND7mv4r1O_ZYJpUNEZhDUib5s3Cli99pGMdkzGhyDOjwwUVshVk1AOdAgX-iwiG5lXdfHReJxiLuY7X_GaCiTnpR0vT4">
            <a:extLst>
              <a:ext uri="{FF2B5EF4-FFF2-40B4-BE49-F238E27FC236}">
                <a16:creationId xmlns:a16="http://schemas.microsoft.com/office/drawing/2014/main" id="{DAA77A45-31D0-4C21-9E39-B97967A83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188" y="2067571"/>
            <a:ext cx="3530651" cy="2630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5322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3B52-5AB7-428F-A6A5-789C26BAC8DD}"/>
              </a:ext>
            </a:extLst>
          </p:cNvPr>
          <p:cNvSpPr>
            <a:spLocks noGrp="1"/>
          </p:cNvSpPr>
          <p:nvPr>
            <p:ph type="title"/>
          </p:nvPr>
        </p:nvSpPr>
        <p:spPr/>
        <p:txBody>
          <a:bodyPr>
            <a:normAutofit fontScale="90000"/>
          </a:bodyPr>
          <a:lstStyle/>
          <a:p>
            <a:r>
              <a:rPr lang="en-US" dirty="0"/>
              <a:t>Naïve Bayes – Assumption of Independence</a:t>
            </a:r>
          </a:p>
        </p:txBody>
      </p:sp>
      <p:sp>
        <p:nvSpPr>
          <p:cNvPr id="3" name="Text Placeholder 2">
            <a:extLst>
              <a:ext uri="{FF2B5EF4-FFF2-40B4-BE49-F238E27FC236}">
                <a16:creationId xmlns:a16="http://schemas.microsoft.com/office/drawing/2014/main" id="{EB8C7143-78DA-446C-9449-3C6265F2CDCA}"/>
              </a:ext>
            </a:extLst>
          </p:cNvPr>
          <p:cNvSpPr>
            <a:spLocks noGrp="1"/>
          </p:cNvSpPr>
          <p:nvPr>
            <p:ph type="body" idx="1"/>
          </p:nvPr>
        </p:nvSpPr>
        <p:spPr/>
        <p:txBody>
          <a:bodyPr/>
          <a:lstStyle/>
          <a:p>
            <a:pPr marL="114297" indent="0">
              <a:buNone/>
            </a:pPr>
            <a:r>
              <a:rPr lang="en-US" dirty="0"/>
              <a:t>Features of </a:t>
            </a:r>
            <a:r>
              <a:rPr lang="en-US" b="1" dirty="0"/>
              <a:t>x</a:t>
            </a:r>
            <a:r>
              <a:rPr lang="en-US" dirty="0"/>
              <a:t> are </a:t>
            </a:r>
            <a:r>
              <a:rPr lang="en-US" i="1" dirty="0"/>
              <a:t>conditionally independent</a:t>
            </a:r>
            <a:r>
              <a:rPr lang="en-US" dirty="0"/>
              <a:t> for a given class </a:t>
            </a:r>
            <a:r>
              <a:rPr lang="en-US" b="1" dirty="0"/>
              <a:t>y</a:t>
            </a:r>
            <a:r>
              <a:rPr lang="en-US" dirty="0"/>
              <a:t>.</a:t>
            </a:r>
          </a:p>
          <a:p>
            <a:pPr marL="114297" indent="0">
              <a:buNone/>
            </a:pPr>
            <a:endParaRPr lang="en-US" dirty="0"/>
          </a:p>
          <a:p>
            <a:pPr marL="114297" indent="0">
              <a:buNone/>
            </a:pPr>
            <a:r>
              <a:rPr lang="en-US" dirty="0"/>
              <a:t>p(x=[GPA=1.2,SAT=550,ACT=21] | neg) = p(GPA=1.2 | neg) * p(SAT=550| neg) * p(ACT=21 | neg)</a:t>
            </a:r>
          </a:p>
          <a:p>
            <a:pPr marL="114297" indent="0">
              <a:buNone/>
            </a:pPr>
            <a:endParaRPr lang="en-US" dirty="0"/>
          </a:p>
          <a:p>
            <a:pPr marL="114297" indent="0">
              <a:buNone/>
            </a:pPr>
            <a:r>
              <a:rPr lang="en-US" dirty="0"/>
              <a:t>Is this valid?</a:t>
            </a:r>
          </a:p>
          <a:p>
            <a:pPr marL="114297" indent="0">
              <a:buNone/>
            </a:pPr>
            <a:endParaRPr lang="en-US" dirty="0"/>
          </a:p>
          <a:p>
            <a:pPr marL="114297" indent="0">
              <a:buNone/>
            </a:pPr>
            <a:r>
              <a:rPr lang="en-US" i="1" dirty="0"/>
              <a:t>Probably not, but a) we’ll make the assumptions for both pos and neg, and b) it makes feature conditionals easy to estimate</a:t>
            </a:r>
          </a:p>
          <a:p>
            <a:pPr marL="114297" indent="0">
              <a:buNone/>
            </a:pPr>
            <a:endParaRPr lang="en-US" dirty="0"/>
          </a:p>
          <a:p>
            <a:pPr marL="114297" indent="0">
              <a:buNone/>
            </a:pPr>
            <a:endParaRPr lang="en-US" dirty="0"/>
          </a:p>
        </p:txBody>
      </p:sp>
    </p:spTree>
    <p:extLst>
      <p:ext uri="{BB962C8B-B14F-4D97-AF65-F5344CB8AC3E}">
        <p14:creationId xmlns:p14="http://schemas.microsoft.com/office/powerpoint/2010/main" val="11285640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3B52-5AB7-428F-A6A5-789C26BAC8DD}"/>
              </a:ext>
            </a:extLst>
          </p:cNvPr>
          <p:cNvSpPr>
            <a:spLocks noGrp="1"/>
          </p:cNvSpPr>
          <p:nvPr>
            <p:ph type="title"/>
          </p:nvPr>
        </p:nvSpPr>
        <p:spPr/>
        <p:txBody>
          <a:bodyPr>
            <a:normAutofit fontScale="90000"/>
          </a:bodyPr>
          <a:lstStyle/>
          <a:p>
            <a:r>
              <a:rPr lang="en-US" dirty="0"/>
              <a:t>Naïve Bayes – Class-Conditional Probability</a:t>
            </a:r>
          </a:p>
        </p:txBody>
      </p:sp>
      <p:sp>
        <p:nvSpPr>
          <p:cNvPr id="3" name="Text Placeholder 2">
            <a:extLst>
              <a:ext uri="{FF2B5EF4-FFF2-40B4-BE49-F238E27FC236}">
                <a16:creationId xmlns:a16="http://schemas.microsoft.com/office/drawing/2014/main" id="{EB8C7143-78DA-446C-9449-3C6265F2CDCA}"/>
              </a:ext>
            </a:extLst>
          </p:cNvPr>
          <p:cNvSpPr>
            <a:spLocks noGrp="1"/>
          </p:cNvSpPr>
          <p:nvPr>
            <p:ph type="body" idx="1"/>
          </p:nvPr>
        </p:nvSpPr>
        <p:spPr/>
        <p:txBody>
          <a:bodyPr/>
          <a:lstStyle/>
          <a:p>
            <a:pPr marL="114297" indent="0">
              <a:buNone/>
            </a:pPr>
            <a:r>
              <a:rPr lang="en-US" dirty="0"/>
              <a:t>Features of </a:t>
            </a:r>
            <a:r>
              <a:rPr lang="en-US" b="1" dirty="0"/>
              <a:t>x</a:t>
            </a:r>
            <a:r>
              <a:rPr lang="en-US" dirty="0"/>
              <a:t> are </a:t>
            </a:r>
            <a:r>
              <a:rPr lang="en-US" i="1" dirty="0"/>
              <a:t>conditionally independent</a:t>
            </a:r>
            <a:r>
              <a:rPr lang="en-US" dirty="0"/>
              <a:t> for a given class </a:t>
            </a:r>
            <a:r>
              <a:rPr lang="en-US" b="1" dirty="0"/>
              <a:t>y</a:t>
            </a:r>
            <a:r>
              <a:rPr lang="en-US" dirty="0"/>
              <a:t>.</a:t>
            </a:r>
          </a:p>
          <a:p>
            <a:pPr marL="114297" indent="0">
              <a:buNone/>
            </a:pPr>
            <a:endParaRPr lang="en-US" dirty="0"/>
          </a:p>
          <a:p>
            <a:pPr marL="114297" indent="0">
              <a:buNone/>
            </a:pPr>
            <a:r>
              <a:rPr lang="en-US" dirty="0"/>
              <a:t>p(x=[GPA=1.2,SAT=550,ACT=12] | neg) = p(GPA=1.2| neg) * p(SAT=550| neg) * p(ACT=21 | neg)</a:t>
            </a:r>
          </a:p>
          <a:p>
            <a:pPr marL="114297" indent="0">
              <a:buNone/>
            </a:pPr>
            <a:endParaRPr lang="en-US" dirty="0"/>
          </a:p>
          <a:p>
            <a:pPr marL="114297" indent="0">
              <a:buNone/>
            </a:pPr>
            <a:r>
              <a:rPr lang="en-US" dirty="0"/>
              <a:t>How do we calculate the class-conditional probability?</a:t>
            </a:r>
          </a:p>
          <a:p>
            <a:pPr marL="114297" indent="0">
              <a:buNone/>
            </a:pPr>
            <a:r>
              <a:rPr lang="en-US" b="1" i="1" dirty="0"/>
              <a:t>Estimate from Data!</a:t>
            </a:r>
          </a:p>
          <a:p>
            <a:pPr marL="114297" indent="0">
              <a:buNone/>
            </a:pPr>
            <a:endParaRPr lang="en-US" b="1" i="1" dirty="0"/>
          </a:p>
          <a:p>
            <a:pPr marL="114297" indent="0">
              <a:buNone/>
            </a:pPr>
            <a:r>
              <a:rPr lang="en-US" dirty="0"/>
              <a:t>P(GPA=1.2| neg) = </a:t>
            </a:r>
            <a:r>
              <a:rPr lang="en-US" u="sng" dirty="0"/>
              <a:t># failing students with a HS GPA of 1.2</a:t>
            </a:r>
          </a:p>
          <a:p>
            <a:pPr marL="114297" indent="0">
              <a:buNone/>
            </a:pPr>
            <a:r>
              <a:rPr lang="en-US" dirty="0"/>
              <a:t>				# failing students</a:t>
            </a:r>
          </a:p>
          <a:p>
            <a:pPr marL="114297" indent="0">
              <a:buNone/>
            </a:pPr>
            <a:endParaRPr lang="en-US" dirty="0"/>
          </a:p>
          <a:p>
            <a:pPr marL="114297" indent="0">
              <a:buNone/>
            </a:pPr>
            <a:endParaRPr lang="en-US" dirty="0"/>
          </a:p>
        </p:txBody>
      </p:sp>
    </p:spTree>
    <p:extLst>
      <p:ext uri="{BB962C8B-B14F-4D97-AF65-F5344CB8AC3E}">
        <p14:creationId xmlns:p14="http://schemas.microsoft.com/office/powerpoint/2010/main" val="29619494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B38F-120D-4427-8B4D-3E5FBC034A70}"/>
              </a:ext>
            </a:extLst>
          </p:cNvPr>
          <p:cNvSpPr>
            <a:spLocks noGrp="1"/>
          </p:cNvSpPr>
          <p:nvPr>
            <p:ph type="title"/>
          </p:nvPr>
        </p:nvSpPr>
        <p:spPr/>
        <p:txBody>
          <a:bodyPr>
            <a:normAutofit fontScale="90000"/>
          </a:bodyPr>
          <a:lstStyle/>
          <a:p>
            <a:r>
              <a:rPr lang="en-US" dirty="0"/>
              <a:t>Naïve Bayes Classification</a:t>
            </a:r>
          </a:p>
        </p:txBody>
      </p:sp>
      <p:sp>
        <p:nvSpPr>
          <p:cNvPr id="3" name="Text Placeholder 2">
            <a:extLst>
              <a:ext uri="{FF2B5EF4-FFF2-40B4-BE49-F238E27FC236}">
                <a16:creationId xmlns:a16="http://schemas.microsoft.com/office/drawing/2014/main" id="{27D36BF4-69CF-43D7-A3E1-8CAE9F627996}"/>
              </a:ext>
            </a:extLst>
          </p:cNvPr>
          <p:cNvSpPr>
            <a:spLocks noGrp="1"/>
          </p:cNvSpPr>
          <p:nvPr>
            <p:ph type="body" idx="1"/>
          </p:nvPr>
        </p:nvSpPr>
        <p:spPr/>
        <p:txBody>
          <a:bodyPr>
            <a:normAutofit lnSpcReduction="10000"/>
          </a:bodyPr>
          <a:lstStyle/>
          <a:p>
            <a:pPr marL="114297" indent="0">
              <a:buNone/>
            </a:pPr>
            <a:r>
              <a:rPr lang="en-US" dirty="0"/>
              <a:t>We want to model the joint probability: p(</a:t>
            </a:r>
            <a:r>
              <a:rPr lang="en-US" dirty="0" err="1"/>
              <a:t>x,y</a:t>
            </a:r>
            <a:r>
              <a:rPr lang="en-US" dirty="0"/>
              <a:t>)</a:t>
            </a:r>
          </a:p>
          <a:p>
            <a:pPr marL="114297" indent="0">
              <a:buNone/>
            </a:pPr>
            <a:endParaRPr lang="en-US" dirty="0"/>
          </a:p>
          <a:p>
            <a:pPr marL="114297" indent="0">
              <a:buNone/>
            </a:pPr>
            <a:r>
              <a:rPr lang="en-US" dirty="0"/>
              <a:t>What we actually care about is the probability of our </a:t>
            </a:r>
            <a:r>
              <a:rPr lang="en-US" i="1" dirty="0"/>
              <a:t>answer</a:t>
            </a:r>
            <a:r>
              <a:rPr lang="en-US" dirty="0"/>
              <a:t> given the </a:t>
            </a:r>
            <a:r>
              <a:rPr lang="en-US" i="1" dirty="0"/>
              <a:t>data</a:t>
            </a:r>
            <a:r>
              <a:rPr lang="en-US" dirty="0"/>
              <a:t>: p(</a:t>
            </a:r>
            <a:r>
              <a:rPr lang="en-US" dirty="0" err="1"/>
              <a:t>y|x</a:t>
            </a:r>
            <a:r>
              <a:rPr lang="en-US" dirty="0"/>
              <a:t>)</a:t>
            </a:r>
          </a:p>
          <a:p>
            <a:pPr marL="114297" indent="0">
              <a:buNone/>
            </a:pPr>
            <a:endParaRPr lang="en-US" dirty="0"/>
          </a:p>
          <a:p>
            <a:pPr marL="114297" indent="0">
              <a:buNone/>
            </a:pPr>
            <a:r>
              <a:rPr lang="en-US" dirty="0"/>
              <a:t>p(Y|X) = </a:t>
            </a:r>
            <a:r>
              <a:rPr lang="en-US" u="sng" dirty="0"/>
              <a:t>p(X|Y)*p(Y)</a:t>
            </a:r>
          </a:p>
          <a:p>
            <a:pPr marL="114297" indent="0">
              <a:buNone/>
            </a:pPr>
            <a:r>
              <a:rPr lang="en-US" dirty="0"/>
              <a:t>	        p(X)</a:t>
            </a:r>
          </a:p>
          <a:p>
            <a:pPr marL="114297" indent="0">
              <a:buNone/>
            </a:pPr>
            <a:endParaRPr lang="en-US" dirty="0"/>
          </a:p>
          <a:p>
            <a:pPr marL="114297" indent="0">
              <a:buNone/>
            </a:pPr>
            <a:r>
              <a:rPr lang="en-US" dirty="0"/>
              <a:t>Or… </a:t>
            </a:r>
          </a:p>
          <a:p>
            <a:pPr marL="114297" indent="0">
              <a:buNone/>
            </a:pPr>
            <a:endParaRPr lang="en-US" dirty="0"/>
          </a:p>
          <a:p>
            <a:pPr marL="114297" indent="0">
              <a:buNone/>
            </a:pPr>
            <a:r>
              <a:rPr lang="en-US" dirty="0"/>
              <a:t>Posterior probability = </a:t>
            </a:r>
            <a:r>
              <a:rPr lang="en-US" u="sng" dirty="0"/>
              <a:t>class-conditional * prior</a:t>
            </a:r>
            <a:endParaRPr lang="en-US" dirty="0"/>
          </a:p>
          <a:p>
            <a:pPr marL="114297" indent="0">
              <a:buNone/>
            </a:pPr>
            <a:r>
              <a:rPr lang="en-US" dirty="0"/>
              <a:t>				evidence</a:t>
            </a:r>
          </a:p>
        </p:txBody>
      </p:sp>
    </p:spTree>
    <p:extLst>
      <p:ext uri="{BB962C8B-B14F-4D97-AF65-F5344CB8AC3E}">
        <p14:creationId xmlns:p14="http://schemas.microsoft.com/office/powerpoint/2010/main" val="36973052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FCB2-0AD2-4CCB-8DE7-BDE90E84C466}"/>
              </a:ext>
            </a:extLst>
          </p:cNvPr>
          <p:cNvSpPr>
            <a:spLocks noGrp="1"/>
          </p:cNvSpPr>
          <p:nvPr>
            <p:ph type="title"/>
          </p:nvPr>
        </p:nvSpPr>
        <p:spPr/>
        <p:txBody>
          <a:bodyPr>
            <a:normAutofit fontScale="90000"/>
          </a:bodyPr>
          <a:lstStyle/>
          <a:p>
            <a:r>
              <a:rPr lang="en-US" dirty="0"/>
              <a:t>Prior Probability p(y)</a:t>
            </a:r>
          </a:p>
        </p:txBody>
      </p:sp>
      <p:sp>
        <p:nvSpPr>
          <p:cNvPr id="3" name="Text Placeholder 2">
            <a:extLst>
              <a:ext uri="{FF2B5EF4-FFF2-40B4-BE49-F238E27FC236}">
                <a16:creationId xmlns:a16="http://schemas.microsoft.com/office/drawing/2014/main" id="{5F3082A0-0B7D-4DC5-A929-B488C228BD24}"/>
              </a:ext>
            </a:extLst>
          </p:cNvPr>
          <p:cNvSpPr>
            <a:spLocks noGrp="1"/>
          </p:cNvSpPr>
          <p:nvPr>
            <p:ph type="body" idx="1"/>
          </p:nvPr>
        </p:nvSpPr>
        <p:spPr/>
        <p:txBody>
          <a:bodyPr/>
          <a:lstStyle/>
          <a:p>
            <a:pPr marL="114297" indent="0">
              <a:buNone/>
            </a:pPr>
            <a:r>
              <a:rPr lang="en-US" dirty="0"/>
              <a:t>“What is the probability of encountering class </a:t>
            </a:r>
            <a:r>
              <a:rPr lang="en-US" i="1" dirty="0"/>
              <a:t>c</a:t>
            </a:r>
            <a:r>
              <a:rPr lang="en-US" dirty="0"/>
              <a:t>?”</a:t>
            </a:r>
          </a:p>
          <a:p>
            <a:pPr marL="114297" indent="0">
              <a:buNone/>
            </a:pPr>
            <a:endParaRPr lang="en-US" dirty="0"/>
          </a:p>
          <a:p>
            <a:pPr marL="114297" indent="0">
              <a:buNone/>
            </a:pPr>
            <a:r>
              <a:rPr lang="en-US" dirty="0"/>
              <a:t>p(neg) = “What is the probability that any given student will fail?”</a:t>
            </a:r>
          </a:p>
          <a:p>
            <a:pPr marL="114297" indent="0">
              <a:buNone/>
            </a:pPr>
            <a:endParaRPr lang="en-US" dirty="0"/>
          </a:p>
          <a:p>
            <a:pPr marL="114297" indent="0">
              <a:buNone/>
            </a:pPr>
            <a:r>
              <a:rPr lang="en-US" dirty="0"/>
              <a:t>How do we get this information?</a:t>
            </a:r>
          </a:p>
        </p:txBody>
      </p:sp>
    </p:spTree>
    <p:extLst>
      <p:ext uri="{BB962C8B-B14F-4D97-AF65-F5344CB8AC3E}">
        <p14:creationId xmlns:p14="http://schemas.microsoft.com/office/powerpoint/2010/main" val="22492684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FCB2-0AD2-4CCB-8DE7-BDE90E84C466}"/>
              </a:ext>
            </a:extLst>
          </p:cNvPr>
          <p:cNvSpPr>
            <a:spLocks noGrp="1"/>
          </p:cNvSpPr>
          <p:nvPr>
            <p:ph type="title"/>
          </p:nvPr>
        </p:nvSpPr>
        <p:spPr/>
        <p:txBody>
          <a:bodyPr>
            <a:normAutofit fontScale="90000"/>
          </a:bodyPr>
          <a:lstStyle/>
          <a:p>
            <a:r>
              <a:rPr lang="en-US" dirty="0"/>
              <a:t>Prior Probability p(y)</a:t>
            </a:r>
          </a:p>
        </p:txBody>
      </p:sp>
      <p:sp>
        <p:nvSpPr>
          <p:cNvPr id="3" name="Text Placeholder 2">
            <a:extLst>
              <a:ext uri="{FF2B5EF4-FFF2-40B4-BE49-F238E27FC236}">
                <a16:creationId xmlns:a16="http://schemas.microsoft.com/office/drawing/2014/main" id="{5F3082A0-0B7D-4DC5-A929-B488C228BD24}"/>
              </a:ext>
            </a:extLst>
          </p:cNvPr>
          <p:cNvSpPr>
            <a:spLocks noGrp="1"/>
          </p:cNvSpPr>
          <p:nvPr>
            <p:ph type="body" idx="1"/>
          </p:nvPr>
        </p:nvSpPr>
        <p:spPr/>
        <p:txBody>
          <a:bodyPr/>
          <a:lstStyle/>
          <a:p>
            <a:pPr marL="114297" indent="0">
              <a:buNone/>
            </a:pPr>
            <a:r>
              <a:rPr lang="en-US" dirty="0"/>
              <a:t>“What is the probability of encountering class </a:t>
            </a:r>
            <a:r>
              <a:rPr lang="en-US" i="1" dirty="0"/>
              <a:t>c</a:t>
            </a:r>
            <a:r>
              <a:rPr lang="en-US" dirty="0"/>
              <a:t>?”</a:t>
            </a:r>
          </a:p>
          <a:p>
            <a:pPr marL="114297" indent="0">
              <a:buNone/>
            </a:pPr>
            <a:endParaRPr lang="en-US" dirty="0"/>
          </a:p>
          <a:p>
            <a:pPr marL="114297" indent="0">
              <a:buNone/>
            </a:pPr>
            <a:r>
              <a:rPr lang="en-US" dirty="0"/>
              <a:t>p(neg) = “What is the probability that any given student will fail?”</a:t>
            </a:r>
          </a:p>
          <a:p>
            <a:pPr marL="114297" indent="0">
              <a:buNone/>
            </a:pPr>
            <a:endParaRPr lang="en-US" dirty="0"/>
          </a:p>
          <a:p>
            <a:pPr marL="114297" indent="0">
              <a:buNone/>
            </a:pPr>
            <a:r>
              <a:rPr lang="en-US" dirty="0"/>
              <a:t>How do we get this information?</a:t>
            </a:r>
          </a:p>
          <a:p>
            <a:pPr marL="114297" indent="0">
              <a:buNone/>
            </a:pPr>
            <a:r>
              <a:rPr lang="en-US" b="1" dirty="0"/>
              <a:t>Ask Someone Who Knows!</a:t>
            </a:r>
          </a:p>
          <a:p>
            <a:pPr marL="114297" indent="0">
              <a:buNone/>
            </a:pPr>
            <a:endParaRPr lang="en-US" b="1" dirty="0"/>
          </a:p>
          <a:p>
            <a:pPr marL="114297" indent="0">
              <a:buNone/>
            </a:pPr>
            <a:r>
              <a:rPr lang="en-US" dirty="0"/>
              <a:t>Assume 80% of students fail</a:t>
            </a:r>
          </a:p>
          <a:p>
            <a:pPr marL="114297" indent="0">
              <a:buNone/>
            </a:pPr>
            <a:r>
              <a:rPr lang="en-US" dirty="0"/>
              <a:t>	</a:t>
            </a:r>
            <a:r>
              <a:rPr lang="en-US" i="1" dirty="0"/>
              <a:t>this class assumption does not necessarily match the real world!</a:t>
            </a:r>
            <a:endParaRPr lang="en-US" dirty="0"/>
          </a:p>
        </p:txBody>
      </p:sp>
    </p:spTree>
    <p:extLst>
      <p:ext uri="{BB962C8B-B14F-4D97-AF65-F5344CB8AC3E}">
        <p14:creationId xmlns:p14="http://schemas.microsoft.com/office/powerpoint/2010/main" val="12753684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FCB2-0AD2-4CCB-8DE7-BDE90E84C466}"/>
              </a:ext>
            </a:extLst>
          </p:cNvPr>
          <p:cNvSpPr>
            <a:spLocks noGrp="1"/>
          </p:cNvSpPr>
          <p:nvPr>
            <p:ph type="title"/>
          </p:nvPr>
        </p:nvSpPr>
        <p:spPr/>
        <p:txBody>
          <a:bodyPr>
            <a:normAutofit fontScale="90000"/>
          </a:bodyPr>
          <a:lstStyle/>
          <a:p>
            <a:r>
              <a:rPr lang="en-US" dirty="0"/>
              <a:t>Prior Probability p(y)</a:t>
            </a:r>
          </a:p>
        </p:txBody>
      </p:sp>
      <p:sp>
        <p:nvSpPr>
          <p:cNvPr id="3" name="Text Placeholder 2">
            <a:extLst>
              <a:ext uri="{FF2B5EF4-FFF2-40B4-BE49-F238E27FC236}">
                <a16:creationId xmlns:a16="http://schemas.microsoft.com/office/drawing/2014/main" id="{5F3082A0-0B7D-4DC5-A929-B488C228BD24}"/>
              </a:ext>
            </a:extLst>
          </p:cNvPr>
          <p:cNvSpPr>
            <a:spLocks noGrp="1"/>
          </p:cNvSpPr>
          <p:nvPr>
            <p:ph type="body" idx="1"/>
          </p:nvPr>
        </p:nvSpPr>
        <p:spPr/>
        <p:txBody>
          <a:bodyPr/>
          <a:lstStyle/>
          <a:p>
            <a:pPr marL="114297" indent="0">
              <a:buNone/>
            </a:pPr>
            <a:r>
              <a:rPr lang="en-US" dirty="0"/>
              <a:t>“What is the probability of encountering class </a:t>
            </a:r>
            <a:r>
              <a:rPr lang="en-US" i="1" dirty="0"/>
              <a:t>c</a:t>
            </a:r>
            <a:r>
              <a:rPr lang="en-US" dirty="0"/>
              <a:t>?”</a:t>
            </a:r>
          </a:p>
          <a:p>
            <a:pPr marL="114297" indent="0">
              <a:buNone/>
            </a:pPr>
            <a:endParaRPr lang="en-US" dirty="0"/>
          </a:p>
          <a:p>
            <a:pPr marL="114297" indent="0">
              <a:buNone/>
            </a:pPr>
            <a:r>
              <a:rPr lang="en-US" dirty="0"/>
              <a:t>p(neg) = “What is the probability that any given student will fail?”</a:t>
            </a:r>
          </a:p>
          <a:p>
            <a:pPr marL="114297" indent="0">
              <a:buNone/>
            </a:pPr>
            <a:endParaRPr lang="en-US" dirty="0"/>
          </a:p>
          <a:p>
            <a:pPr marL="114297" indent="0">
              <a:buNone/>
            </a:pPr>
            <a:r>
              <a:rPr lang="en-US" dirty="0"/>
              <a:t>How do we get this information?</a:t>
            </a:r>
          </a:p>
          <a:p>
            <a:pPr marL="114297" indent="0">
              <a:buNone/>
            </a:pPr>
            <a:r>
              <a:rPr lang="en-US" b="1" dirty="0"/>
              <a:t>Estimate it from Data!</a:t>
            </a:r>
          </a:p>
          <a:p>
            <a:pPr marL="114297" indent="0">
              <a:buNone/>
            </a:pPr>
            <a:endParaRPr lang="en-US" b="1" dirty="0"/>
          </a:p>
          <a:p>
            <a:pPr marL="114297" indent="0">
              <a:buNone/>
            </a:pPr>
            <a:r>
              <a:rPr lang="en-US" dirty="0"/>
              <a:t>P(neg) = </a:t>
            </a:r>
            <a:r>
              <a:rPr lang="en-US" u="sng" dirty="0"/>
              <a:t># failing students</a:t>
            </a:r>
          </a:p>
          <a:p>
            <a:pPr marL="114297" indent="0">
              <a:buNone/>
            </a:pPr>
            <a:r>
              <a:rPr lang="en-US" dirty="0"/>
              <a:t>		# students</a:t>
            </a:r>
          </a:p>
        </p:txBody>
      </p:sp>
    </p:spTree>
    <p:extLst>
      <p:ext uri="{BB962C8B-B14F-4D97-AF65-F5344CB8AC3E}">
        <p14:creationId xmlns:p14="http://schemas.microsoft.com/office/powerpoint/2010/main" val="421179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B38F-120D-4427-8B4D-3E5FBC034A70}"/>
              </a:ext>
            </a:extLst>
          </p:cNvPr>
          <p:cNvSpPr>
            <a:spLocks noGrp="1"/>
          </p:cNvSpPr>
          <p:nvPr>
            <p:ph type="title"/>
          </p:nvPr>
        </p:nvSpPr>
        <p:spPr/>
        <p:txBody>
          <a:bodyPr>
            <a:normAutofit fontScale="90000"/>
          </a:bodyPr>
          <a:lstStyle/>
          <a:p>
            <a:r>
              <a:rPr lang="en-US" dirty="0"/>
              <a:t>Naïve Bayes Classification</a:t>
            </a:r>
          </a:p>
        </p:txBody>
      </p:sp>
      <p:sp>
        <p:nvSpPr>
          <p:cNvPr id="3" name="Text Placeholder 2">
            <a:extLst>
              <a:ext uri="{FF2B5EF4-FFF2-40B4-BE49-F238E27FC236}">
                <a16:creationId xmlns:a16="http://schemas.microsoft.com/office/drawing/2014/main" id="{27D36BF4-69CF-43D7-A3E1-8CAE9F627996}"/>
              </a:ext>
            </a:extLst>
          </p:cNvPr>
          <p:cNvSpPr>
            <a:spLocks noGrp="1"/>
          </p:cNvSpPr>
          <p:nvPr>
            <p:ph type="body" idx="1"/>
          </p:nvPr>
        </p:nvSpPr>
        <p:spPr/>
        <p:txBody>
          <a:bodyPr>
            <a:normAutofit lnSpcReduction="10000"/>
          </a:bodyPr>
          <a:lstStyle/>
          <a:p>
            <a:pPr marL="114297" indent="0">
              <a:buNone/>
            </a:pPr>
            <a:r>
              <a:rPr lang="en-US" dirty="0"/>
              <a:t>We want to model the joint probability: p(</a:t>
            </a:r>
            <a:r>
              <a:rPr lang="en-US" dirty="0" err="1"/>
              <a:t>x,y</a:t>
            </a:r>
            <a:r>
              <a:rPr lang="en-US" dirty="0"/>
              <a:t>)</a:t>
            </a:r>
          </a:p>
          <a:p>
            <a:pPr marL="114297" indent="0">
              <a:buNone/>
            </a:pPr>
            <a:endParaRPr lang="en-US" dirty="0"/>
          </a:p>
          <a:p>
            <a:pPr marL="114297" indent="0">
              <a:buNone/>
            </a:pPr>
            <a:r>
              <a:rPr lang="en-US" dirty="0"/>
              <a:t>What we actually care about is the probability of our </a:t>
            </a:r>
            <a:r>
              <a:rPr lang="en-US" i="1" dirty="0"/>
              <a:t>answer</a:t>
            </a:r>
            <a:r>
              <a:rPr lang="en-US" dirty="0"/>
              <a:t> given the </a:t>
            </a:r>
            <a:r>
              <a:rPr lang="en-US" i="1" dirty="0"/>
              <a:t>data</a:t>
            </a:r>
            <a:r>
              <a:rPr lang="en-US" dirty="0"/>
              <a:t>: p(</a:t>
            </a:r>
            <a:r>
              <a:rPr lang="en-US" dirty="0" err="1"/>
              <a:t>y|x</a:t>
            </a:r>
            <a:r>
              <a:rPr lang="en-US" dirty="0"/>
              <a:t>)</a:t>
            </a:r>
          </a:p>
          <a:p>
            <a:pPr marL="114297" indent="0">
              <a:buNone/>
            </a:pPr>
            <a:endParaRPr lang="en-US" dirty="0"/>
          </a:p>
          <a:p>
            <a:pPr marL="114297" indent="0">
              <a:buNone/>
            </a:pPr>
            <a:r>
              <a:rPr lang="en-US" dirty="0"/>
              <a:t>p(Y|X) = </a:t>
            </a:r>
            <a:r>
              <a:rPr lang="en-US" u="sng" dirty="0"/>
              <a:t>p(X|Y)*p(Y)</a:t>
            </a:r>
          </a:p>
          <a:p>
            <a:pPr marL="114297" indent="0">
              <a:buNone/>
            </a:pPr>
            <a:r>
              <a:rPr lang="en-US" dirty="0"/>
              <a:t>	        p(X)</a:t>
            </a:r>
          </a:p>
          <a:p>
            <a:pPr marL="114297" indent="0">
              <a:buNone/>
            </a:pPr>
            <a:endParaRPr lang="en-US" dirty="0"/>
          </a:p>
          <a:p>
            <a:pPr marL="114297" indent="0">
              <a:buNone/>
            </a:pPr>
            <a:r>
              <a:rPr lang="en-US" dirty="0"/>
              <a:t>Or… </a:t>
            </a:r>
          </a:p>
          <a:p>
            <a:pPr marL="114297" indent="0">
              <a:buNone/>
            </a:pPr>
            <a:endParaRPr lang="en-US" dirty="0"/>
          </a:p>
          <a:p>
            <a:pPr marL="114297" indent="0">
              <a:buNone/>
            </a:pPr>
            <a:r>
              <a:rPr lang="en-US" dirty="0"/>
              <a:t>Posterior probability = </a:t>
            </a:r>
            <a:r>
              <a:rPr lang="en-US" u="sng" dirty="0"/>
              <a:t>class-conditional * prior</a:t>
            </a:r>
            <a:endParaRPr lang="en-US" dirty="0"/>
          </a:p>
          <a:p>
            <a:pPr marL="114297" indent="0">
              <a:buNone/>
            </a:pPr>
            <a:r>
              <a:rPr lang="en-US" dirty="0"/>
              <a:t>				evidence</a:t>
            </a:r>
          </a:p>
        </p:txBody>
      </p:sp>
    </p:spTree>
    <p:extLst>
      <p:ext uri="{BB962C8B-B14F-4D97-AF65-F5344CB8AC3E}">
        <p14:creationId xmlns:p14="http://schemas.microsoft.com/office/powerpoint/2010/main" val="36952827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0D7A-304B-4326-B667-F0E9B6C1F529}"/>
              </a:ext>
            </a:extLst>
          </p:cNvPr>
          <p:cNvSpPr>
            <a:spLocks noGrp="1"/>
          </p:cNvSpPr>
          <p:nvPr>
            <p:ph type="title"/>
          </p:nvPr>
        </p:nvSpPr>
        <p:spPr/>
        <p:txBody>
          <a:bodyPr>
            <a:normAutofit fontScale="90000"/>
          </a:bodyPr>
          <a:lstStyle/>
          <a:p>
            <a:r>
              <a:rPr lang="en-US" dirty="0"/>
              <a:t>Evidence p(x)</a:t>
            </a:r>
          </a:p>
        </p:txBody>
      </p:sp>
      <p:sp>
        <p:nvSpPr>
          <p:cNvPr id="3" name="Text Placeholder 2">
            <a:extLst>
              <a:ext uri="{FF2B5EF4-FFF2-40B4-BE49-F238E27FC236}">
                <a16:creationId xmlns:a16="http://schemas.microsoft.com/office/drawing/2014/main" id="{F2219646-44A5-4DFE-A746-BEFDAB98AE9A}"/>
              </a:ext>
            </a:extLst>
          </p:cNvPr>
          <p:cNvSpPr>
            <a:spLocks noGrp="1"/>
          </p:cNvSpPr>
          <p:nvPr>
            <p:ph type="body" idx="1"/>
          </p:nvPr>
        </p:nvSpPr>
        <p:spPr/>
        <p:txBody>
          <a:bodyPr/>
          <a:lstStyle/>
          <a:p>
            <a:pPr marL="114297" indent="0">
              <a:buNone/>
            </a:pPr>
            <a:r>
              <a:rPr lang="en-US" dirty="0"/>
              <a:t>“The probability of encountering x independent of class”</a:t>
            </a:r>
          </a:p>
          <a:p>
            <a:pPr marL="114297" indent="0">
              <a:buNone/>
            </a:pPr>
            <a:endParaRPr lang="en-US" dirty="0"/>
          </a:p>
          <a:p>
            <a:pPr marL="114297" indent="0">
              <a:buNone/>
            </a:pPr>
            <a:r>
              <a:rPr lang="en-US" dirty="0"/>
              <a:t>“the probability of getting that exact HS outcome”</a:t>
            </a:r>
          </a:p>
          <a:p>
            <a:pPr marL="114297" indent="0">
              <a:buNone/>
            </a:pPr>
            <a:endParaRPr lang="en-US" dirty="0"/>
          </a:p>
          <a:p>
            <a:pPr marL="114297" indent="0">
              <a:buNone/>
            </a:pPr>
            <a:r>
              <a:rPr lang="en-US" dirty="0"/>
              <a:t>We </a:t>
            </a:r>
            <a:r>
              <a:rPr lang="en-US" i="1" dirty="0"/>
              <a:t>could</a:t>
            </a:r>
            <a:r>
              <a:rPr lang="en-US" dirty="0"/>
              <a:t> estimate this using the sum rule…</a:t>
            </a:r>
          </a:p>
        </p:txBody>
      </p:sp>
    </p:spTree>
    <p:extLst>
      <p:ext uri="{BB962C8B-B14F-4D97-AF65-F5344CB8AC3E}">
        <p14:creationId xmlns:p14="http://schemas.microsoft.com/office/powerpoint/2010/main" val="15060057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A0E5-91EE-4516-860A-22A53CFD643B}"/>
              </a:ext>
            </a:extLst>
          </p:cNvPr>
          <p:cNvSpPr>
            <a:spLocks noGrp="1"/>
          </p:cNvSpPr>
          <p:nvPr>
            <p:ph type="title"/>
          </p:nvPr>
        </p:nvSpPr>
        <p:spPr/>
        <p:txBody>
          <a:bodyPr>
            <a:normAutofit fontScale="90000"/>
          </a:bodyPr>
          <a:lstStyle/>
          <a:p>
            <a:r>
              <a:rPr lang="en-US" dirty="0"/>
              <a:t>Naïve Bayes Classification</a:t>
            </a:r>
          </a:p>
        </p:txBody>
      </p:sp>
      <p:sp>
        <p:nvSpPr>
          <p:cNvPr id="3" name="Text Placeholder 2">
            <a:extLst>
              <a:ext uri="{FF2B5EF4-FFF2-40B4-BE49-F238E27FC236}">
                <a16:creationId xmlns:a16="http://schemas.microsoft.com/office/drawing/2014/main" id="{2A26F73B-4C15-4D58-B83B-A9420D43F70D}"/>
              </a:ext>
            </a:extLst>
          </p:cNvPr>
          <p:cNvSpPr>
            <a:spLocks noGrp="1"/>
          </p:cNvSpPr>
          <p:nvPr>
            <p:ph type="body" idx="1"/>
          </p:nvPr>
        </p:nvSpPr>
        <p:spPr/>
        <p:txBody>
          <a:bodyPr/>
          <a:lstStyle/>
          <a:p>
            <a:pPr marL="114297" indent="0">
              <a:buNone/>
            </a:pPr>
            <a:r>
              <a:rPr lang="en-US" dirty="0"/>
              <a:t>“What is the possibility that an example is of class </a:t>
            </a:r>
            <a:r>
              <a:rPr lang="en-US" i="1" dirty="0"/>
              <a:t>c</a:t>
            </a:r>
            <a:r>
              <a:rPr lang="en-US" dirty="0"/>
              <a:t> given its observed features?”</a:t>
            </a:r>
          </a:p>
          <a:p>
            <a:pPr marL="114297" indent="0">
              <a:buNone/>
            </a:pPr>
            <a:r>
              <a:rPr lang="en-US" dirty="0"/>
              <a:t>	- What is the probability it is a positive grad given its HS features ?</a:t>
            </a:r>
          </a:p>
          <a:p>
            <a:pPr marL="114297" indent="0">
              <a:buNone/>
            </a:pPr>
            <a:endParaRPr lang="en-US" dirty="0"/>
          </a:p>
          <a:p>
            <a:pPr marL="114297" indent="0">
              <a:buNone/>
            </a:pPr>
            <a:r>
              <a:rPr lang="en-US" b="1" dirty="0"/>
              <a:t>Given HS features </a:t>
            </a:r>
            <a:r>
              <a:rPr lang="en-US" b="1" i="1" dirty="0"/>
              <a:t>x</a:t>
            </a:r>
            <a:r>
              <a:rPr lang="en-US" b="1" dirty="0"/>
              <a:t>:</a:t>
            </a:r>
          </a:p>
          <a:p>
            <a:pPr marL="114297" indent="0">
              <a:buNone/>
            </a:pPr>
            <a:r>
              <a:rPr lang="en-US" dirty="0"/>
              <a:t>If p(pos | x) &gt;= p(neg | x)</a:t>
            </a:r>
          </a:p>
          <a:p>
            <a:pPr marL="114297" indent="0">
              <a:buNone/>
            </a:pPr>
            <a:r>
              <a:rPr lang="en-US" dirty="0"/>
              <a:t>	classify as pos</a:t>
            </a:r>
          </a:p>
          <a:p>
            <a:pPr marL="114297" indent="0">
              <a:buNone/>
            </a:pPr>
            <a:r>
              <a:rPr lang="en-US" dirty="0"/>
              <a:t>Else</a:t>
            </a:r>
          </a:p>
          <a:p>
            <a:pPr marL="114297" indent="0">
              <a:buNone/>
            </a:pPr>
            <a:r>
              <a:rPr lang="en-US" dirty="0"/>
              <a:t>	classify as neg</a:t>
            </a:r>
          </a:p>
        </p:txBody>
      </p:sp>
    </p:spTree>
    <p:extLst>
      <p:ext uri="{BB962C8B-B14F-4D97-AF65-F5344CB8AC3E}">
        <p14:creationId xmlns:p14="http://schemas.microsoft.com/office/powerpoint/2010/main" val="6495758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0D7A-304B-4326-B667-F0E9B6C1F529}"/>
              </a:ext>
            </a:extLst>
          </p:cNvPr>
          <p:cNvSpPr>
            <a:spLocks noGrp="1"/>
          </p:cNvSpPr>
          <p:nvPr>
            <p:ph type="title"/>
          </p:nvPr>
        </p:nvSpPr>
        <p:spPr/>
        <p:txBody>
          <a:bodyPr>
            <a:normAutofit fontScale="90000"/>
          </a:bodyPr>
          <a:lstStyle/>
          <a:p>
            <a:r>
              <a:rPr lang="en-US" dirty="0"/>
              <a:t>Evidence p(x)</a:t>
            </a:r>
          </a:p>
        </p:txBody>
      </p:sp>
      <p:sp>
        <p:nvSpPr>
          <p:cNvPr id="3" name="Text Placeholder 2">
            <a:extLst>
              <a:ext uri="{FF2B5EF4-FFF2-40B4-BE49-F238E27FC236}">
                <a16:creationId xmlns:a16="http://schemas.microsoft.com/office/drawing/2014/main" id="{F2219646-44A5-4DFE-A746-BEFDAB98AE9A}"/>
              </a:ext>
            </a:extLst>
          </p:cNvPr>
          <p:cNvSpPr>
            <a:spLocks noGrp="1"/>
          </p:cNvSpPr>
          <p:nvPr>
            <p:ph type="body" idx="1"/>
          </p:nvPr>
        </p:nvSpPr>
        <p:spPr/>
        <p:txBody>
          <a:bodyPr/>
          <a:lstStyle/>
          <a:p>
            <a:pPr marL="114297" indent="0">
              <a:buNone/>
            </a:pPr>
            <a:r>
              <a:rPr lang="en-US" dirty="0"/>
              <a:t>“The probability of encountering x independent of class”</a:t>
            </a:r>
          </a:p>
          <a:p>
            <a:pPr marL="114297" indent="0">
              <a:buNone/>
            </a:pPr>
            <a:endParaRPr lang="en-US" dirty="0"/>
          </a:p>
          <a:p>
            <a:pPr marL="114297" indent="0">
              <a:buNone/>
            </a:pPr>
            <a:r>
              <a:rPr lang="en-US" dirty="0"/>
              <a:t>“the probability of getting that exact message”</a:t>
            </a:r>
          </a:p>
          <a:p>
            <a:pPr marL="114297" indent="0">
              <a:buNone/>
            </a:pPr>
            <a:endParaRPr lang="en-US" dirty="0"/>
          </a:p>
          <a:p>
            <a:pPr marL="114297" indent="0">
              <a:buNone/>
            </a:pPr>
            <a:r>
              <a:rPr lang="en-US" dirty="0"/>
              <a:t>We </a:t>
            </a:r>
            <a:r>
              <a:rPr lang="en-US" i="1" dirty="0"/>
              <a:t>could</a:t>
            </a:r>
            <a:r>
              <a:rPr lang="en-US" dirty="0"/>
              <a:t> estimate this using the sum rule…</a:t>
            </a:r>
          </a:p>
          <a:p>
            <a:pPr marL="114297" indent="0">
              <a:buNone/>
            </a:pPr>
            <a:endParaRPr lang="en-US" dirty="0"/>
          </a:p>
          <a:p>
            <a:pPr marL="114297" indent="0">
              <a:buNone/>
            </a:pPr>
            <a:r>
              <a:rPr lang="en-US" dirty="0"/>
              <a:t>But it doesn’t actually matter in our decision making process</a:t>
            </a:r>
          </a:p>
          <a:p>
            <a:pPr marL="114297" indent="0">
              <a:buNone/>
            </a:pPr>
            <a:endParaRPr lang="en-US" dirty="0"/>
          </a:p>
          <a:p>
            <a:pPr marL="114297" indent="0">
              <a:buNone/>
            </a:pPr>
            <a:r>
              <a:rPr lang="en-US" u="sng" dirty="0"/>
              <a:t>p(x | pos) * p(pos)</a:t>
            </a:r>
            <a:r>
              <a:rPr lang="en-US" dirty="0"/>
              <a:t>		&gt;=&lt;?		</a:t>
            </a:r>
            <a:r>
              <a:rPr lang="en-US" u="sng" dirty="0"/>
              <a:t>p(x | neg) * p(neg)</a:t>
            </a:r>
          </a:p>
          <a:p>
            <a:pPr marL="114297" indent="0">
              <a:buNone/>
            </a:pPr>
            <a:r>
              <a:rPr lang="en-US" dirty="0"/>
              <a:t>	p(x)					p(x)</a:t>
            </a:r>
          </a:p>
        </p:txBody>
      </p:sp>
    </p:spTree>
    <p:extLst>
      <p:ext uri="{BB962C8B-B14F-4D97-AF65-F5344CB8AC3E}">
        <p14:creationId xmlns:p14="http://schemas.microsoft.com/office/powerpoint/2010/main" val="3705355132"/>
      </p:ext>
    </p:extLst>
  </p:cSld>
  <p:clrMapOvr>
    <a:masterClrMapping/>
  </p:clrMapOvr>
</p:sld>
</file>

<file path=ppt/theme/theme1.xml><?xml version="1.0" encoding="utf-8"?>
<a:theme xmlns:a="http://schemas.openxmlformats.org/drawingml/2006/main" name="CSCI 5622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1934</TotalTime>
  <Words>6628</Words>
  <Application>Microsoft Office PowerPoint</Application>
  <PresentationFormat>On-screen Show (16:9)</PresentationFormat>
  <Paragraphs>1333</Paragraphs>
  <Slides>122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122</vt:i4>
      </vt:variant>
    </vt:vector>
  </HeadingPairs>
  <TitlesOfParts>
    <vt:vector size="129" baseType="lpstr">
      <vt:lpstr>Petrona</vt:lpstr>
      <vt:lpstr>Arial</vt:lpstr>
      <vt:lpstr>Calibri</vt:lpstr>
      <vt:lpstr>Dosis</vt:lpstr>
      <vt:lpstr>Consolas</vt:lpstr>
      <vt:lpstr> Petrona</vt:lpstr>
      <vt:lpstr>CSCI 5622 Slides</vt:lpstr>
      <vt:lpstr>Introduction</vt:lpstr>
      <vt:lpstr>About Me</vt:lpstr>
      <vt:lpstr>Class Resources</vt:lpstr>
      <vt:lpstr>What is Machine Learning (ML)?</vt:lpstr>
      <vt:lpstr>What is ML? Through History…</vt:lpstr>
      <vt:lpstr>PowerPoint Presentation</vt:lpstr>
      <vt:lpstr>What is ML? Through History…</vt:lpstr>
      <vt:lpstr>What is “Experience”?</vt:lpstr>
      <vt:lpstr>What is “Experience”?</vt:lpstr>
      <vt:lpstr>What is “Experience”?</vt:lpstr>
      <vt:lpstr>What is “Experience”?</vt:lpstr>
      <vt:lpstr>What is “Experience”?</vt:lpstr>
      <vt:lpstr>What is ML? Through History…</vt:lpstr>
      <vt:lpstr>What is “Task”?</vt:lpstr>
      <vt:lpstr>What is “Task”?</vt:lpstr>
      <vt:lpstr>What is “Task”?</vt:lpstr>
      <vt:lpstr>What is “Task”?</vt:lpstr>
      <vt:lpstr>What is “Task”?</vt:lpstr>
      <vt:lpstr>What is ML? Through History…</vt:lpstr>
      <vt:lpstr>What is “[Improved] Performance”?</vt:lpstr>
      <vt:lpstr>What is “[Improved] Performance”?</vt:lpstr>
      <vt:lpstr>What is “[Improved] Performance”?</vt:lpstr>
      <vt:lpstr>What is “[Improved] Performance”?</vt:lpstr>
      <vt:lpstr>Machine Learning is Math</vt:lpstr>
      <vt:lpstr>Machine Learning is Math</vt:lpstr>
      <vt:lpstr>Machine Learning is Math</vt:lpstr>
      <vt:lpstr>Problem Space – College Admissions</vt:lpstr>
      <vt:lpstr>Problem Space – College Admissions</vt:lpstr>
      <vt:lpstr>My First ML Algorithm – K-Nearest Neighbors</vt:lpstr>
      <vt:lpstr>Prediction – College Admission</vt:lpstr>
      <vt:lpstr>Prediction – College Admission</vt:lpstr>
      <vt:lpstr>KNN – Euclidian Distance (L2 Norm)</vt:lpstr>
      <vt:lpstr>Find the Nearest Neighbors</vt:lpstr>
      <vt:lpstr>Find the Nearest Neighbors</vt:lpstr>
      <vt:lpstr>Find the Nearest Neighbors</vt:lpstr>
      <vt:lpstr>My First ML Algorithm – KNN</vt:lpstr>
      <vt:lpstr>Prediction – College Admission</vt:lpstr>
      <vt:lpstr>Prediction – College Admission</vt:lpstr>
      <vt:lpstr>Normalization or Scaling</vt:lpstr>
      <vt:lpstr>Scaling – College Prediction</vt:lpstr>
      <vt:lpstr>Normalization and Scaling</vt:lpstr>
      <vt:lpstr>KNN – Beyond Binary Decisions</vt:lpstr>
      <vt:lpstr>KNN – Beyond Binary Decisions</vt:lpstr>
      <vt:lpstr>Multi-Class Classification - KNN</vt:lpstr>
      <vt:lpstr>How do we know if it works?</vt:lpstr>
      <vt:lpstr>Evaluating Models</vt:lpstr>
      <vt:lpstr>How do we know if it works?</vt:lpstr>
      <vt:lpstr>Find the Nearest Neighbors</vt:lpstr>
      <vt:lpstr>How do we know if it works?</vt:lpstr>
      <vt:lpstr>Training &amp; Test Sets</vt:lpstr>
      <vt:lpstr>Training &amp; Test Sets</vt:lpstr>
      <vt:lpstr>How do we know if it works?</vt:lpstr>
      <vt:lpstr>Training &amp; Test Sets</vt:lpstr>
      <vt:lpstr>How do we know if it works?</vt:lpstr>
      <vt:lpstr>How do we know if it works?</vt:lpstr>
      <vt:lpstr>Homework 1 – Training &amp; Test Sets</vt:lpstr>
      <vt:lpstr>K-Nearest Neighbors</vt:lpstr>
      <vt:lpstr>What is an Error?</vt:lpstr>
      <vt:lpstr>Types of Errors</vt:lpstr>
      <vt:lpstr>Types of Errors</vt:lpstr>
      <vt:lpstr>What makes an error?</vt:lpstr>
      <vt:lpstr>Types of Errors</vt:lpstr>
      <vt:lpstr>Exercise 1 – K-Nearest Neighbors</vt:lpstr>
      <vt:lpstr>Types of Errors</vt:lpstr>
      <vt:lpstr>Calculating Errors</vt:lpstr>
      <vt:lpstr>Errors</vt:lpstr>
      <vt:lpstr>Errors</vt:lpstr>
      <vt:lpstr>Errors</vt:lpstr>
      <vt:lpstr>Errors</vt:lpstr>
      <vt:lpstr>Are all errors created equal?</vt:lpstr>
      <vt:lpstr>Are all errors created equal?</vt:lpstr>
      <vt:lpstr>Probability</vt:lpstr>
      <vt:lpstr>Probability Refresher</vt:lpstr>
      <vt:lpstr>Probability Refresher</vt:lpstr>
      <vt:lpstr>Probability Refresher – Product Rule</vt:lpstr>
      <vt:lpstr>Probability Refresher – Chain Rule</vt:lpstr>
      <vt:lpstr>Probability Refresher – Sum Rule</vt:lpstr>
      <vt:lpstr>Naïve Bayes</vt:lpstr>
      <vt:lpstr>Probabilistic Classification</vt:lpstr>
      <vt:lpstr>Probability – Bayes Rule</vt:lpstr>
      <vt:lpstr>Probability – Bayes Rule + Sum Rule</vt:lpstr>
      <vt:lpstr>Naïve Bayes Classification</vt:lpstr>
      <vt:lpstr>Naïve Bayes Classification</vt:lpstr>
      <vt:lpstr>Naïve Bayes</vt:lpstr>
      <vt:lpstr>Class-conditional probability p(X | Y)</vt:lpstr>
      <vt:lpstr>Naïve Bayes – Assumption of Independence</vt:lpstr>
      <vt:lpstr>Naïve Bayes – Assumption of Independence</vt:lpstr>
      <vt:lpstr>Naïve Bayes – Assumption of Independence</vt:lpstr>
      <vt:lpstr>Naïve Bayes – Assumption of Independence</vt:lpstr>
      <vt:lpstr>Naïve Bayes – Assumption of Independence</vt:lpstr>
      <vt:lpstr>Naïve Bayes – Class-Conditional Probability</vt:lpstr>
      <vt:lpstr>Naïve Bayes Classification</vt:lpstr>
      <vt:lpstr>Prior Probability p(y)</vt:lpstr>
      <vt:lpstr>Prior Probability p(y)</vt:lpstr>
      <vt:lpstr>Prior Probability p(y)</vt:lpstr>
      <vt:lpstr>Naïve Bayes Classification</vt:lpstr>
      <vt:lpstr>Evidence p(x)</vt:lpstr>
      <vt:lpstr>Naïve Bayes Classification</vt:lpstr>
      <vt:lpstr>Evidence p(x)</vt:lpstr>
      <vt:lpstr>Evidence p(x)</vt:lpstr>
      <vt:lpstr>Naïve Bayes Classification - Example</vt:lpstr>
      <vt:lpstr>Naïve Bayes Classification - Example</vt:lpstr>
      <vt:lpstr>Naïve Bayes Classification - Example</vt:lpstr>
      <vt:lpstr>Naïve Bayes Classification - Example</vt:lpstr>
      <vt:lpstr>Naïve Bayes Classification - Example</vt:lpstr>
      <vt:lpstr>Naïve Bayes Classification - Example</vt:lpstr>
      <vt:lpstr>Naïve Bayes Classification - Example</vt:lpstr>
      <vt:lpstr>Overcoming Data Problems</vt:lpstr>
      <vt:lpstr>Overfitting Solutions - Binning</vt:lpstr>
      <vt:lpstr>Overfitting Solutions – Increasing Sample Size</vt:lpstr>
      <vt:lpstr>Overfitting Solutions – Targeted Sampling</vt:lpstr>
      <vt:lpstr>Overfitting Solutions – Trust the Experts</vt:lpstr>
      <vt:lpstr>Overfitting Solutions - Smoothing</vt:lpstr>
      <vt:lpstr>Overfitting Solutions - Smoothing</vt:lpstr>
      <vt:lpstr>Overfitting Solutions - Smoothing</vt:lpstr>
      <vt:lpstr>Overfitting Solutions - Smoothing</vt:lpstr>
      <vt:lpstr>Overcoming Data Problems</vt:lpstr>
      <vt:lpstr>Smoothing Rationale</vt:lpstr>
      <vt:lpstr>Smoothing Rationale</vt:lpstr>
      <vt:lpstr>Naïve Bayes - Probabilities  </vt:lpstr>
      <vt:lpstr>Naïve Bayes – Logarithms (ln)</vt:lpstr>
      <vt:lpstr>Exercise 2 – Naïve Bayes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David Quigley</dc:creator>
  <cp:lastModifiedBy>David Quigley</cp:lastModifiedBy>
  <cp:revision>105</cp:revision>
  <dcterms:modified xsi:type="dcterms:W3CDTF">2021-07-15T00:57:47Z</dcterms:modified>
</cp:coreProperties>
</file>